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modernComment_149_385991F2.xml" ContentType="application/vnd.ms-powerpoint.comment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omments/modernComment_144_3E65444.xml" ContentType="application/vnd.ms-powerpoint.comments+xml"/>
  <Override PartName="/ppt/notesSlides/notesSlide6.xml" ContentType="application/vnd.openxmlformats-officedocument.presentationml.notesSlide+xml"/>
  <Override PartName="/ppt/comments/modernComment_150_D8F9EB9A.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4B_E7FA256B.xml" ContentType="application/vnd.ms-powerpoint.comments+xml"/>
  <Override PartName="/ppt/notesSlides/notesSlide9.xml" ContentType="application/vnd.openxmlformats-officedocument.presentationml.notesSlide+xml"/>
  <Override PartName="/ppt/comments/modernComment_13C_B13AA669.xml" ContentType="application/vnd.ms-powerpoint.comments+xml"/>
  <Override PartName="/ppt/notesSlides/notesSlide10.xml" ContentType="application/vnd.openxmlformats-officedocument.presentationml.notesSlide+xml"/>
  <Override PartName="/ppt/comments/modernComment_13B_E4BC554A.xml" ContentType="application/vnd.ms-powerpoint.comments+xml"/>
  <Override PartName="/ppt/comments/modernComment_140_C705EA9D.xml" ContentType="application/vnd.ms-powerpoint.comments+xml"/>
  <Override PartName="/ppt/comments/modernComment_14A_1008BA85.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1" r:id="rId4"/>
  </p:sldMasterIdLst>
  <p:notesMasterIdLst>
    <p:notesMasterId r:id="rId27"/>
  </p:notesMasterIdLst>
  <p:sldIdLst>
    <p:sldId id="256" r:id="rId5"/>
    <p:sldId id="257" r:id="rId6"/>
    <p:sldId id="258" r:id="rId7"/>
    <p:sldId id="329" r:id="rId8"/>
    <p:sldId id="311" r:id="rId9"/>
    <p:sldId id="324" r:id="rId10"/>
    <p:sldId id="336" r:id="rId11"/>
    <p:sldId id="343" r:id="rId12"/>
    <p:sldId id="331" r:id="rId13"/>
    <p:sldId id="316" r:id="rId14"/>
    <p:sldId id="317" r:id="rId15"/>
    <p:sldId id="322" r:id="rId16"/>
    <p:sldId id="321" r:id="rId17"/>
    <p:sldId id="315" r:id="rId18"/>
    <p:sldId id="320" r:id="rId19"/>
    <p:sldId id="330" r:id="rId20"/>
    <p:sldId id="318" r:id="rId21"/>
    <p:sldId id="319" r:id="rId22"/>
    <p:sldId id="335" r:id="rId23"/>
    <p:sldId id="325" r:id="rId24"/>
    <p:sldId id="333" r:id="rId25"/>
    <p:sldId id="34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51F132-9C94-DC60-26A0-DA5B72E16614}" name="Sebastian, Anjali" initials="SA" userId="S::asebastian@seattleu.edu::c75a1a80-7bb0-4f53-985e-6d84c22afa41" providerId="AD"/>
  <p188:author id="{A7225CEE-4C38-C7C8-F3AE-F19647D941D6}" name="Marklynn, Vincent" initials="MV" userId="S::vmarklynn@seattleu.edu::2cd1a88a-8f78-46ea-ac74-b4173a86721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A8D2"/>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4C5233-2438-A448-AC00-DA2A4E04DE62}" v="6301" dt="2023-03-08T00:35:38.487"/>
    <p1510:client id="{1D9C1D5A-A6BF-4E7A-B3E6-EEFDFDC317BC}" v="1" dt="2023-03-13T16:09:39.958"/>
    <p1510:client id="{23926943-3DB6-42C8-8291-B063371D8E11}" v="55" dt="2023-03-08T04:24:44.999"/>
    <p1510:client id="{246B0B32-EE7A-4D9C-89F1-4B1DF8FFFAD5}" v="48" dt="2023-03-08T04:08:40.890"/>
    <p1510:client id="{2C9B4868-CE5D-4E60-8632-C10ED27E50C6}" v="46" dt="2023-03-08T05:45:53.046"/>
    <p1510:client id="{4311B0A0-B4F9-4A40-9773-0ED13CC9630A}" v="1280" vWet="1576" dt="2023-03-07T22:36:22"/>
    <p1510:client id="{5F69C28C-D4D0-4DA0-A852-A38FCD9C2EE8}" v="28" dt="2023-03-08T04:20:36.619"/>
    <p1510:client id="{856FBF1A-1879-4DF3-ADB0-B70582D47C0E}" v="473" vWet="475" dt="2023-03-07T20:59:39.913"/>
    <p1510:client id="{9795B224-3313-394F-9318-FC288AA5C748}" v="19" dt="2023-03-08T04:49:52.643"/>
    <p1510:client id="{AA45534F-E378-4DF7-8C63-05411F0C621E}" v="5" dt="2023-03-08T05:55:27.881"/>
    <p1510:client id="{B50979E6-AFCA-482C-B6B4-4F73FBD6CAE8}" v="501" dt="2023-03-07T06:48:36.064"/>
    <p1510:client id="{D7905B1E-7601-D345-96F6-E2F8C9B69A08}" v="353" dt="2023-03-08T03:32:41.5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Anjali" userId="S::asebastian@seattleu.edu::c75a1a80-7bb0-4f53-985e-6d84c22afa41" providerId="AD" clId="Web-{5F69C28C-D4D0-4DA0-A852-A38FCD9C2EE8}"/>
    <pc:docChg chg="modSld">
      <pc:chgData name="Sebastian, Anjali" userId="S::asebastian@seattleu.edu::c75a1a80-7bb0-4f53-985e-6d84c22afa41" providerId="AD" clId="Web-{5F69C28C-D4D0-4DA0-A852-A38FCD9C2EE8}" dt="2023-03-08T04:20:35.884" v="18" actId="20577"/>
      <pc:docMkLst>
        <pc:docMk/>
      </pc:docMkLst>
      <pc:sldChg chg="modSp">
        <pc:chgData name="Sebastian, Anjali" userId="S::asebastian@seattleu.edu::c75a1a80-7bb0-4f53-985e-6d84c22afa41" providerId="AD" clId="Web-{5F69C28C-D4D0-4DA0-A852-A38FCD9C2EE8}" dt="2023-03-08T04:20:35.884" v="18" actId="20577"/>
        <pc:sldMkLst>
          <pc:docMk/>
          <pc:sldMk cId="195774558" sldId="317"/>
        </pc:sldMkLst>
        <pc:spChg chg="mod">
          <ac:chgData name="Sebastian, Anjali" userId="S::asebastian@seattleu.edu::c75a1a80-7bb0-4f53-985e-6d84c22afa41" providerId="AD" clId="Web-{5F69C28C-D4D0-4DA0-A852-A38FCD9C2EE8}" dt="2023-03-08T04:20:35.884" v="18" actId="20577"/>
          <ac:spMkLst>
            <pc:docMk/>
            <pc:sldMk cId="195774558" sldId="317"/>
            <ac:spMk id="6" creationId="{544101E0-AB15-1709-9B7E-B653696CEFFD}"/>
          </ac:spMkLst>
        </pc:spChg>
      </pc:sldChg>
    </pc:docChg>
  </pc:docChgLst>
  <pc:docChgLst>
    <pc:chgData name="Sebastian, Anjali" userId="S::asebastian@seattleu.edu::c75a1a80-7bb0-4f53-985e-6d84c22afa41" providerId="AD" clId="Web-{23926943-3DB6-42C8-8291-B063371D8E11}"/>
    <pc:docChg chg="modSld">
      <pc:chgData name="Sebastian, Anjali" userId="S::asebastian@seattleu.edu::c75a1a80-7bb0-4f53-985e-6d84c22afa41" providerId="AD" clId="Web-{23926943-3DB6-42C8-8291-B063371D8E11}" dt="2023-03-08T04:24:44.999" v="45" actId="20577"/>
      <pc:docMkLst>
        <pc:docMk/>
      </pc:docMkLst>
      <pc:sldChg chg="modSp">
        <pc:chgData name="Sebastian, Anjali" userId="S::asebastian@seattleu.edu::c75a1a80-7bb0-4f53-985e-6d84c22afa41" providerId="AD" clId="Web-{23926943-3DB6-42C8-8291-B063371D8E11}" dt="2023-03-08T04:24:04.263" v="39" actId="20577"/>
        <pc:sldMkLst>
          <pc:docMk/>
          <pc:sldMk cId="3837547850" sldId="315"/>
        </pc:sldMkLst>
        <pc:spChg chg="mod">
          <ac:chgData name="Sebastian, Anjali" userId="S::asebastian@seattleu.edu::c75a1a80-7bb0-4f53-985e-6d84c22afa41" providerId="AD" clId="Web-{23926943-3DB6-42C8-8291-B063371D8E11}" dt="2023-03-08T04:24:04.263" v="39" actId="20577"/>
          <ac:spMkLst>
            <pc:docMk/>
            <pc:sldMk cId="3837547850" sldId="315"/>
            <ac:spMk id="3" creationId="{F6AC9785-EEF9-6AF6-CDA4-12019210CF1A}"/>
          </ac:spMkLst>
        </pc:spChg>
      </pc:sldChg>
      <pc:sldChg chg="modSp">
        <pc:chgData name="Sebastian, Anjali" userId="S::asebastian@seattleu.edu::c75a1a80-7bb0-4f53-985e-6d84c22afa41" providerId="AD" clId="Web-{23926943-3DB6-42C8-8291-B063371D8E11}" dt="2023-03-08T04:22:53.074" v="33"/>
        <pc:sldMkLst>
          <pc:docMk/>
          <pc:sldMk cId="195774558" sldId="317"/>
        </pc:sldMkLst>
        <pc:graphicFrameChg chg="mod modGraphic">
          <ac:chgData name="Sebastian, Anjali" userId="S::asebastian@seattleu.edu::c75a1a80-7bb0-4f53-985e-6d84c22afa41" providerId="AD" clId="Web-{23926943-3DB6-42C8-8291-B063371D8E11}" dt="2023-03-08T04:22:53.074" v="33"/>
          <ac:graphicFrameMkLst>
            <pc:docMk/>
            <pc:sldMk cId="195774558" sldId="317"/>
            <ac:graphicFrameMk id="5" creationId="{36FB660E-5363-93DA-52A7-3C37FEF1E096}"/>
          </ac:graphicFrameMkLst>
        </pc:graphicFrameChg>
      </pc:sldChg>
      <pc:sldChg chg="modSp">
        <pc:chgData name="Sebastian, Anjali" userId="S::asebastian@seattleu.edu::c75a1a80-7bb0-4f53-985e-6d84c22afa41" providerId="AD" clId="Web-{23926943-3DB6-42C8-8291-B063371D8E11}" dt="2023-03-08T04:24:44.999" v="45" actId="20577"/>
        <pc:sldMkLst>
          <pc:docMk/>
          <pc:sldMk cId="1692240473" sldId="318"/>
        </pc:sldMkLst>
        <pc:spChg chg="mod">
          <ac:chgData name="Sebastian, Anjali" userId="S::asebastian@seattleu.edu::c75a1a80-7bb0-4f53-985e-6d84c22afa41" providerId="AD" clId="Web-{23926943-3DB6-42C8-8291-B063371D8E11}" dt="2023-03-08T04:24:44.999" v="45" actId="20577"/>
          <ac:spMkLst>
            <pc:docMk/>
            <pc:sldMk cId="1692240473" sldId="318"/>
            <ac:spMk id="5" creationId="{FED849FC-4650-E913-EE5B-B01DDA320DDC}"/>
          </ac:spMkLst>
        </pc:spChg>
      </pc:sldChg>
    </pc:docChg>
  </pc:docChgLst>
  <pc:docChgLst>
    <pc:chgData name="Sebastian, Anjali" userId="S::asebastian@seattleu.edu::c75a1a80-7bb0-4f53-985e-6d84c22afa41" providerId="AD" clId="Web-{AA45534F-E378-4DF7-8C63-05411F0C621E}"/>
    <pc:docChg chg="delSld">
      <pc:chgData name="Sebastian, Anjali" userId="S::asebastian@seattleu.edu::c75a1a80-7bb0-4f53-985e-6d84c22afa41" providerId="AD" clId="Web-{AA45534F-E378-4DF7-8C63-05411F0C621E}" dt="2023-03-08T05:55:27.881" v="4"/>
      <pc:docMkLst>
        <pc:docMk/>
      </pc:docMkLst>
      <pc:sldChg chg="del">
        <pc:chgData name="Sebastian, Anjali" userId="S::asebastian@seattleu.edu::c75a1a80-7bb0-4f53-985e-6d84c22afa41" providerId="AD" clId="Web-{AA45534F-E378-4DF7-8C63-05411F0C621E}" dt="2023-03-08T05:55:19.474" v="3"/>
        <pc:sldMkLst>
          <pc:docMk/>
          <pc:sldMk cId="3936465975" sldId="337"/>
        </pc:sldMkLst>
      </pc:sldChg>
      <pc:sldChg chg="del">
        <pc:chgData name="Sebastian, Anjali" userId="S::asebastian@seattleu.edu::c75a1a80-7bb0-4f53-985e-6d84c22afa41" providerId="AD" clId="Web-{AA45534F-E378-4DF7-8C63-05411F0C621E}" dt="2023-03-08T05:55:09.661" v="0"/>
        <pc:sldMkLst>
          <pc:docMk/>
          <pc:sldMk cId="3605254149" sldId="338"/>
        </pc:sldMkLst>
      </pc:sldChg>
      <pc:sldChg chg="del">
        <pc:chgData name="Sebastian, Anjali" userId="S::asebastian@seattleu.edu::c75a1a80-7bb0-4f53-985e-6d84c22afa41" providerId="AD" clId="Web-{AA45534F-E378-4DF7-8C63-05411F0C621E}" dt="2023-03-08T05:55:19.443" v="2"/>
        <pc:sldMkLst>
          <pc:docMk/>
          <pc:sldMk cId="1747323692" sldId="339"/>
        </pc:sldMkLst>
      </pc:sldChg>
      <pc:sldChg chg="del">
        <pc:chgData name="Sebastian, Anjali" userId="S::asebastian@seattleu.edu::c75a1a80-7bb0-4f53-985e-6d84c22afa41" providerId="AD" clId="Web-{AA45534F-E378-4DF7-8C63-05411F0C621E}" dt="2023-03-08T05:55:27.881" v="4"/>
        <pc:sldMkLst>
          <pc:docMk/>
          <pc:sldMk cId="4182090048" sldId="340"/>
        </pc:sldMkLst>
      </pc:sldChg>
      <pc:sldChg chg="del">
        <pc:chgData name="Sebastian, Anjali" userId="S::asebastian@seattleu.edu::c75a1a80-7bb0-4f53-985e-6d84c22afa41" providerId="AD" clId="Web-{AA45534F-E378-4DF7-8C63-05411F0C621E}" dt="2023-03-08T05:55:19.412" v="1"/>
        <pc:sldMkLst>
          <pc:docMk/>
          <pc:sldMk cId="2850528933" sldId="342"/>
        </pc:sldMkLst>
      </pc:sldChg>
    </pc:docChg>
  </pc:docChgLst>
  <pc:docChgLst>
    <pc:chgData name="Sebastian, Anjali" userId="c75a1a80-7bb0-4f53-985e-6d84c22afa41" providerId="ADAL" clId="{D7905B1E-7601-D345-96F6-E2F8C9B69A08}"/>
    <pc:docChg chg="undo custSel modSld">
      <pc:chgData name="Sebastian, Anjali" userId="c75a1a80-7bb0-4f53-985e-6d84c22afa41" providerId="ADAL" clId="{D7905B1E-7601-D345-96F6-E2F8C9B69A08}" dt="2023-03-08T03:32:41.596" v="350" actId="20577"/>
      <pc:docMkLst>
        <pc:docMk/>
      </pc:docMkLst>
      <pc:sldChg chg="modSp mod">
        <pc:chgData name="Sebastian, Anjali" userId="c75a1a80-7bb0-4f53-985e-6d84c22afa41" providerId="ADAL" clId="{D7905B1E-7601-D345-96F6-E2F8C9B69A08}" dt="2023-03-08T03:16:48.954" v="0" actId="115"/>
        <pc:sldMkLst>
          <pc:docMk/>
          <pc:sldMk cId="3339053725" sldId="320"/>
        </pc:sldMkLst>
        <pc:spChg chg="mod">
          <ac:chgData name="Sebastian, Anjali" userId="c75a1a80-7bb0-4f53-985e-6d84c22afa41" providerId="ADAL" clId="{D7905B1E-7601-D345-96F6-E2F8C9B69A08}" dt="2023-03-08T03:16:48.954" v="0" actId="115"/>
          <ac:spMkLst>
            <pc:docMk/>
            <pc:sldMk cId="3339053725" sldId="320"/>
            <ac:spMk id="6" creationId="{A0A7DB6C-13BC-CB6F-6309-9685EEF3F560}"/>
          </ac:spMkLst>
        </pc:spChg>
      </pc:sldChg>
      <pc:sldChg chg="modSp mod">
        <pc:chgData name="Sebastian, Anjali" userId="c75a1a80-7bb0-4f53-985e-6d84c22afa41" providerId="ADAL" clId="{D7905B1E-7601-D345-96F6-E2F8C9B69A08}" dt="2023-03-08T03:32:41.596" v="350" actId="20577"/>
        <pc:sldMkLst>
          <pc:docMk/>
          <pc:sldMk cId="269007493" sldId="330"/>
        </pc:sldMkLst>
        <pc:spChg chg="mod">
          <ac:chgData name="Sebastian, Anjali" userId="c75a1a80-7bb0-4f53-985e-6d84c22afa41" providerId="ADAL" clId="{D7905B1E-7601-D345-96F6-E2F8C9B69A08}" dt="2023-03-08T03:32:41.596" v="350" actId="20577"/>
          <ac:spMkLst>
            <pc:docMk/>
            <pc:sldMk cId="269007493" sldId="330"/>
            <ac:spMk id="3" creationId="{A1D42D0A-13E5-EFC3-D045-548AA84BA310}"/>
          </ac:spMkLst>
        </pc:spChg>
        <pc:graphicFrameChg chg="mod">
          <ac:chgData name="Sebastian, Anjali" userId="c75a1a80-7bb0-4f53-985e-6d84c22afa41" providerId="ADAL" clId="{D7905B1E-7601-D345-96F6-E2F8C9B69A08}" dt="2023-03-08T03:31:05.708" v="335" actId="1076"/>
          <ac:graphicFrameMkLst>
            <pc:docMk/>
            <pc:sldMk cId="269007493" sldId="330"/>
            <ac:graphicFrameMk id="6" creationId="{9EBE2D54-B2E9-0719-9E1A-5381566CFD8D}"/>
          </ac:graphicFrameMkLst>
        </pc:graphicFrameChg>
      </pc:sldChg>
    </pc:docChg>
  </pc:docChgLst>
  <pc:docChgLst>
    <pc:chgData name="Marklynn, Vincent" userId="2cd1a88a-8f78-46ea-ac74-b4173a867213" providerId="ADAL" clId="{9795B224-3313-394F-9318-FC288AA5C748}"/>
    <pc:docChg chg="custSel modSld">
      <pc:chgData name="Marklynn, Vincent" userId="2cd1a88a-8f78-46ea-ac74-b4173a867213" providerId="ADAL" clId="{9795B224-3313-394F-9318-FC288AA5C748}" dt="2023-03-08T04:49:52.643" v="16" actId="20577"/>
      <pc:docMkLst>
        <pc:docMk/>
      </pc:docMkLst>
      <pc:sldChg chg="addSp delSp modSp mod">
        <pc:chgData name="Marklynn, Vincent" userId="2cd1a88a-8f78-46ea-ac74-b4173a867213" providerId="ADAL" clId="{9795B224-3313-394F-9318-FC288AA5C748}" dt="2023-03-08T04:48:31.605" v="2"/>
        <pc:sldMkLst>
          <pc:docMk/>
          <pc:sldMk cId="2973410921" sldId="316"/>
        </pc:sldMkLst>
        <pc:spChg chg="mod">
          <ac:chgData name="Marklynn, Vincent" userId="2cd1a88a-8f78-46ea-ac74-b4173a867213" providerId="ADAL" clId="{9795B224-3313-394F-9318-FC288AA5C748}" dt="2023-03-08T04:48:30.428" v="1" actId="14100"/>
          <ac:spMkLst>
            <pc:docMk/>
            <pc:sldMk cId="2973410921" sldId="316"/>
            <ac:spMk id="3" creationId="{F24F8EB6-D83A-8E29-8606-2D3F26A2A33A}"/>
          </ac:spMkLst>
        </pc:spChg>
        <pc:spChg chg="add mod">
          <ac:chgData name="Marklynn, Vincent" userId="2cd1a88a-8f78-46ea-ac74-b4173a867213" providerId="ADAL" clId="{9795B224-3313-394F-9318-FC288AA5C748}" dt="2023-03-08T04:48:31.605" v="2"/>
          <ac:spMkLst>
            <pc:docMk/>
            <pc:sldMk cId="2973410921" sldId="316"/>
            <ac:spMk id="5" creationId="{E229DC2F-91B8-9813-D14B-CBCC972A531A}"/>
          </ac:spMkLst>
        </pc:spChg>
        <pc:spChg chg="add mod">
          <ac:chgData name="Marklynn, Vincent" userId="2cd1a88a-8f78-46ea-ac74-b4173a867213" providerId="ADAL" clId="{9795B224-3313-394F-9318-FC288AA5C748}" dt="2023-03-08T04:48:31.605" v="2"/>
          <ac:spMkLst>
            <pc:docMk/>
            <pc:sldMk cId="2973410921" sldId="316"/>
            <ac:spMk id="6" creationId="{4D46A8AF-E3A8-93D5-662E-7EFDDC008B61}"/>
          </ac:spMkLst>
        </pc:spChg>
        <pc:spChg chg="add mod">
          <ac:chgData name="Marklynn, Vincent" userId="2cd1a88a-8f78-46ea-ac74-b4173a867213" providerId="ADAL" clId="{9795B224-3313-394F-9318-FC288AA5C748}" dt="2023-03-08T04:48:31.605" v="2"/>
          <ac:spMkLst>
            <pc:docMk/>
            <pc:sldMk cId="2973410921" sldId="316"/>
            <ac:spMk id="7" creationId="{F0CFAA96-C04A-277D-B921-845E293D31E0}"/>
          </ac:spMkLst>
        </pc:spChg>
        <pc:spChg chg="add mod">
          <ac:chgData name="Marklynn, Vincent" userId="2cd1a88a-8f78-46ea-ac74-b4173a867213" providerId="ADAL" clId="{9795B224-3313-394F-9318-FC288AA5C748}" dt="2023-03-08T04:48:31.605" v="2"/>
          <ac:spMkLst>
            <pc:docMk/>
            <pc:sldMk cId="2973410921" sldId="316"/>
            <ac:spMk id="8" creationId="{D7C18521-BBD6-6D0B-20AB-DB1E143CA3A2}"/>
          </ac:spMkLst>
        </pc:spChg>
        <pc:spChg chg="add mod">
          <ac:chgData name="Marklynn, Vincent" userId="2cd1a88a-8f78-46ea-ac74-b4173a867213" providerId="ADAL" clId="{9795B224-3313-394F-9318-FC288AA5C748}" dt="2023-03-08T04:48:31.605" v="2"/>
          <ac:spMkLst>
            <pc:docMk/>
            <pc:sldMk cId="2973410921" sldId="316"/>
            <ac:spMk id="9" creationId="{2F91799F-E06A-C65D-495F-7722408E8FB2}"/>
          </ac:spMkLst>
        </pc:spChg>
        <pc:spChg chg="add mod">
          <ac:chgData name="Marklynn, Vincent" userId="2cd1a88a-8f78-46ea-ac74-b4173a867213" providerId="ADAL" clId="{9795B224-3313-394F-9318-FC288AA5C748}" dt="2023-03-08T04:48:31.605" v="2"/>
          <ac:spMkLst>
            <pc:docMk/>
            <pc:sldMk cId="2973410921" sldId="316"/>
            <ac:spMk id="10" creationId="{E2D8F589-A2AA-634A-66D7-7DE61EDB4BC1}"/>
          </ac:spMkLst>
        </pc:spChg>
        <pc:spChg chg="add mod">
          <ac:chgData name="Marklynn, Vincent" userId="2cd1a88a-8f78-46ea-ac74-b4173a867213" providerId="ADAL" clId="{9795B224-3313-394F-9318-FC288AA5C748}" dt="2023-03-08T04:48:31.605" v="2"/>
          <ac:spMkLst>
            <pc:docMk/>
            <pc:sldMk cId="2973410921" sldId="316"/>
            <ac:spMk id="12" creationId="{8CB2AD10-BA8A-F9F4-1B46-B609861D508C}"/>
          </ac:spMkLst>
        </pc:spChg>
        <pc:spChg chg="add mod">
          <ac:chgData name="Marklynn, Vincent" userId="2cd1a88a-8f78-46ea-ac74-b4173a867213" providerId="ADAL" clId="{9795B224-3313-394F-9318-FC288AA5C748}" dt="2023-03-08T04:48:31.605" v="2"/>
          <ac:spMkLst>
            <pc:docMk/>
            <pc:sldMk cId="2973410921" sldId="316"/>
            <ac:spMk id="15" creationId="{96DE263F-E5F4-8AC4-022A-D9362348FEBE}"/>
          </ac:spMkLst>
        </pc:spChg>
        <pc:spChg chg="add mod">
          <ac:chgData name="Marklynn, Vincent" userId="2cd1a88a-8f78-46ea-ac74-b4173a867213" providerId="ADAL" clId="{9795B224-3313-394F-9318-FC288AA5C748}" dt="2023-03-08T04:48:31.605" v="2"/>
          <ac:spMkLst>
            <pc:docMk/>
            <pc:sldMk cId="2973410921" sldId="316"/>
            <ac:spMk id="16" creationId="{822FAF78-954D-CA12-0A39-66B45024CE91}"/>
          </ac:spMkLst>
        </pc:spChg>
        <pc:spChg chg="add mod">
          <ac:chgData name="Marklynn, Vincent" userId="2cd1a88a-8f78-46ea-ac74-b4173a867213" providerId="ADAL" clId="{9795B224-3313-394F-9318-FC288AA5C748}" dt="2023-03-08T04:48:31.605" v="2"/>
          <ac:spMkLst>
            <pc:docMk/>
            <pc:sldMk cId="2973410921" sldId="316"/>
            <ac:spMk id="17" creationId="{14DC60AD-46A5-BA58-65DD-DAFDA8D98CA8}"/>
          </ac:spMkLst>
        </pc:spChg>
        <pc:picChg chg="del">
          <ac:chgData name="Marklynn, Vincent" userId="2cd1a88a-8f78-46ea-ac74-b4173a867213" providerId="ADAL" clId="{9795B224-3313-394F-9318-FC288AA5C748}" dt="2023-03-08T04:48:26.990" v="0" actId="478"/>
          <ac:picMkLst>
            <pc:docMk/>
            <pc:sldMk cId="2973410921" sldId="316"/>
            <ac:picMk id="14" creationId="{3265B9D7-62EB-4976-F4DF-2129B3F1AB84}"/>
          </ac:picMkLst>
        </pc:picChg>
      </pc:sldChg>
      <pc:sldChg chg="modSp mod">
        <pc:chgData name="Marklynn, Vincent" userId="2cd1a88a-8f78-46ea-ac74-b4173a867213" providerId="ADAL" clId="{9795B224-3313-394F-9318-FC288AA5C748}" dt="2023-03-08T04:49:11.227" v="5" actId="207"/>
        <pc:sldMkLst>
          <pc:docMk/>
          <pc:sldMk cId="1409871494" sldId="321"/>
        </pc:sldMkLst>
        <pc:spChg chg="mod">
          <ac:chgData name="Marklynn, Vincent" userId="2cd1a88a-8f78-46ea-ac74-b4173a867213" providerId="ADAL" clId="{9795B224-3313-394F-9318-FC288AA5C748}" dt="2023-03-08T04:49:11.227" v="5" actId="207"/>
          <ac:spMkLst>
            <pc:docMk/>
            <pc:sldMk cId="1409871494" sldId="321"/>
            <ac:spMk id="8" creationId="{F03C908E-DA0D-DA6C-520A-443D721847E7}"/>
          </ac:spMkLst>
        </pc:spChg>
      </pc:sldChg>
      <pc:sldChg chg="modSp mod">
        <pc:chgData name="Marklynn, Vincent" userId="2cd1a88a-8f78-46ea-ac74-b4173a867213" providerId="ADAL" clId="{9795B224-3313-394F-9318-FC288AA5C748}" dt="2023-03-08T04:48:41.568" v="3" actId="20577"/>
        <pc:sldMkLst>
          <pc:docMk/>
          <pc:sldMk cId="3891930475" sldId="331"/>
        </pc:sldMkLst>
        <pc:spChg chg="mod">
          <ac:chgData name="Marklynn, Vincent" userId="2cd1a88a-8f78-46ea-ac74-b4173a867213" providerId="ADAL" clId="{9795B224-3313-394F-9318-FC288AA5C748}" dt="2023-03-08T04:48:41.568" v="3" actId="20577"/>
          <ac:spMkLst>
            <pc:docMk/>
            <pc:sldMk cId="3891930475" sldId="331"/>
            <ac:spMk id="2" creationId="{95DA2B1F-036D-E7B4-73A5-259D56CB516D}"/>
          </ac:spMkLst>
        </pc:spChg>
      </pc:sldChg>
      <pc:sldChg chg="addSp delSp modSp mod">
        <pc:chgData name="Marklynn, Vincent" userId="2cd1a88a-8f78-46ea-ac74-b4173a867213" providerId="ADAL" clId="{9795B224-3313-394F-9318-FC288AA5C748}" dt="2023-03-08T04:49:52.643" v="16" actId="20577"/>
        <pc:sldMkLst>
          <pc:docMk/>
          <pc:sldMk cId="1283495469" sldId="343"/>
        </pc:sldMkLst>
        <pc:spChg chg="add mod">
          <ac:chgData name="Marklynn, Vincent" userId="2cd1a88a-8f78-46ea-ac74-b4173a867213" providerId="ADAL" clId="{9795B224-3313-394F-9318-FC288AA5C748}" dt="2023-03-08T04:49:52.643" v="16" actId="20577"/>
          <ac:spMkLst>
            <pc:docMk/>
            <pc:sldMk cId="1283495469" sldId="343"/>
            <ac:spMk id="3" creationId="{AF0CF666-27A6-6985-53C0-3E656CF36DCA}"/>
          </ac:spMkLst>
        </pc:spChg>
        <pc:spChg chg="del mod">
          <ac:chgData name="Marklynn, Vincent" userId="2cd1a88a-8f78-46ea-ac74-b4173a867213" providerId="ADAL" clId="{9795B224-3313-394F-9318-FC288AA5C748}" dt="2023-03-08T04:49:47.190" v="8" actId="478"/>
          <ac:spMkLst>
            <pc:docMk/>
            <pc:sldMk cId="1283495469" sldId="343"/>
            <ac:spMk id="14" creationId="{DCC93FDE-6398-C0D5-B3A5-941ED9890FA1}"/>
          </ac:spMkLst>
        </pc:spChg>
      </pc:sldChg>
    </pc:docChg>
  </pc:docChgLst>
  <pc:docChgLst>
    <pc:chgData name="Tan, Yong Long" userId="S::ytan@seattleu.edu::19633f73-3e36-4388-9086-b6e21e01fad6" providerId="AD" clId="Web-{1D9C1D5A-A6BF-4E7A-B3E6-EEFDFDC317BC}"/>
    <pc:docChg chg="modSld">
      <pc:chgData name="Tan, Yong Long" userId="S::ytan@seattleu.edu::19633f73-3e36-4388-9086-b6e21e01fad6" providerId="AD" clId="Web-{1D9C1D5A-A6BF-4E7A-B3E6-EEFDFDC317BC}" dt="2023-03-13T16:09:39.958" v="0"/>
      <pc:docMkLst>
        <pc:docMk/>
      </pc:docMkLst>
      <pc:sldChg chg="addSp delAnim">
        <pc:chgData name="Tan, Yong Long" userId="S::ytan@seattleu.edu::19633f73-3e36-4388-9086-b6e21e01fad6" providerId="AD" clId="Web-{1D9C1D5A-A6BF-4E7A-B3E6-EEFDFDC317BC}" dt="2023-03-13T16:09:39.958" v="0"/>
        <pc:sldMkLst>
          <pc:docMk/>
          <pc:sldMk cId="65426500" sldId="324"/>
        </pc:sldMkLst>
        <pc:grpChg chg="add">
          <ac:chgData name="Tan, Yong Long" userId="S::ytan@seattleu.edu::19633f73-3e36-4388-9086-b6e21e01fad6" providerId="AD" clId="Web-{1D9C1D5A-A6BF-4E7A-B3E6-EEFDFDC317BC}" dt="2023-03-13T16:09:39.958" v="0"/>
          <ac:grpSpMkLst>
            <pc:docMk/>
            <pc:sldMk cId="65426500" sldId="324"/>
            <ac:grpSpMk id="11" creationId="{0BF29C53-B5CC-BB8E-E62D-D99DB8591A39}"/>
          </ac:grpSpMkLst>
        </pc:grpChg>
      </pc:sldChg>
    </pc:docChg>
  </pc:docChgLst>
  <pc:docChgLst>
    <pc:chgData name="Tan, Yong Long" userId="S::ytan@seattleu.edu::19633f73-3e36-4388-9086-b6e21e01fad6" providerId="AD" clId="Web-{246B0B32-EE7A-4D9C-89F1-4B1DF8FFFAD5}"/>
    <pc:docChg chg="modSld">
      <pc:chgData name="Tan, Yong Long" userId="S::ytan@seattleu.edu::19633f73-3e36-4388-9086-b6e21e01fad6" providerId="AD" clId="Web-{246B0B32-EE7A-4D9C-89F1-4B1DF8FFFAD5}" dt="2023-03-08T04:08:40.890" v="43" actId="20577"/>
      <pc:docMkLst>
        <pc:docMk/>
      </pc:docMkLst>
      <pc:sldChg chg="modSp">
        <pc:chgData name="Tan, Yong Long" userId="S::ytan@seattleu.edu::19633f73-3e36-4388-9086-b6e21e01fad6" providerId="AD" clId="Web-{246B0B32-EE7A-4D9C-89F1-4B1DF8FFFAD5}" dt="2023-03-08T04:07:22.482" v="33" actId="20577"/>
        <pc:sldMkLst>
          <pc:docMk/>
          <pc:sldMk cId="3079447418" sldId="256"/>
        </pc:sldMkLst>
        <pc:spChg chg="mod">
          <ac:chgData name="Tan, Yong Long" userId="S::ytan@seattleu.edu::19633f73-3e36-4388-9086-b6e21e01fad6" providerId="AD" clId="Web-{246B0B32-EE7A-4D9C-89F1-4B1DF8FFFAD5}" dt="2023-03-08T04:07:22.482" v="33" actId="20577"/>
          <ac:spMkLst>
            <pc:docMk/>
            <pc:sldMk cId="3079447418" sldId="256"/>
            <ac:spMk id="3" creationId="{0D575AFD-4A32-1255-CC7E-822D039FC26C}"/>
          </ac:spMkLst>
        </pc:spChg>
      </pc:sldChg>
      <pc:sldChg chg="modSp">
        <pc:chgData name="Tan, Yong Long" userId="S::ytan@seattleu.edu::19633f73-3e36-4388-9086-b6e21e01fad6" providerId="AD" clId="Web-{246B0B32-EE7A-4D9C-89F1-4B1DF8FFFAD5}" dt="2023-03-08T04:08:40.890" v="43" actId="20577"/>
        <pc:sldMkLst>
          <pc:docMk/>
          <pc:sldMk cId="1409871494" sldId="321"/>
        </pc:sldMkLst>
        <pc:spChg chg="mod">
          <ac:chgData name="Tan, Yong Long" userId="S::ytan@seattleu.edu::19633f73-3e36-4388-9086-b6e21e01fad6" providerId="AD" clId="Web-{246B0B32-EE7A-4D9C-89F1-4B1DF8FFFAD5}" dt="2023-03-08T04:08:40.890" v="43" actId="20577"/>
          <ac:spMkLst>
            <pc:docMk/>
            <pc:sldMk cId="1409871494" sldId="321"/>
            <ac:spMk id="8" creationId="{F03C908E-DA0D-DA6C-520A-443D721847E7}"/>
          </ac:spMkLst>
        </pc:spChg>
      </pc:sldChg>
      <pc:sldChg chg="modSp">
        <pc:chgData name="Tan, Yong Long" userId="S::ytan@seattleu.edu::19633f73-3e36-4388-9086-b6e21e01fad6" providerId="AD" clId="Web-{246B0B32-EE7A-4D9C-89F1-4B1DF8FFFAD5}" dt="2023-03-08T04:08:36.671" v="40" actId="20577"/>
        <pc:sldMkLst>
          <pc:docMk/>
          <pc:sldMk cId="2714156121" sldId="322"/>
        </pc:sldMkLst>
        <pc:spChg chg="mod">
          <ac:chgData name="Tan, Yong Long" userId="S::ytan@seattleu.edu::19633f73-3e36-4388-9086-b6e21e01fad6" providerId="AD" clId="Web-{246B0B32-EE7A-4D9C-89F1-4B1DF8FFFAD5}" dt="2023-03-08T04:08:36.671" v="40" actId="20577"/>
          <ac:spMkLst>
            <pc:docMk/>
            <pc:sldMk cId="2714156121" sldId="322"/>
            <ac:spMk id="3" creationId="{0F087F2E-A1D6-9F7A-C1B0-D6A397E17FB6}"/>
          </ac:spMkLst>
        </pc:spChg>
        <pc:spChg chg="mod">
          <ac:chgData name="Tan, Yong Long" userId="S::ytan@seattleu.edu::19633f73-3e36-4388-9086-b6e21e01fad6" providerId="AD" clId="Web-{246B0B32-EE7A-4D9C-89F1-4B1DF8FFFAD5}" dt="2023-03-08T04:08:35.093" v="38" actId="20577"/>
          <ac:spMkLst>
            <pc:docMk/>
            <pc:sldMk cId="2714156121" sldId="322"/>
            <ac:spMk id="6" creationId="{0669DF82-4EB9-4B9B-D3D5-024E69030529}"/>
          </ac:spMkLst>
        </pc:spChg>
      </pc:sldChg>
      <pc:sldChg chg="modSp">
        <pc:chgData name="Tan, Yong Long" userId="S::ytan@seattleu.edu::19633f73-3e36-4388-9086-b6e21e01fad6" providerId="AD" clId="Web-{246B0B32-EE7A-4D9C-89F1-4B1DF8FFFAD5}" dt="2023-03-08T04:08:22.030" v="35" actId="20577"/>
        <pc:sldMkLst>
          <pc:docMk/>
          <pc:sldMk cId="269007493" sldId="330"/>
        </pc:sldMkLst>
        <pc:spChg chg="mod">
          <ac:chgData name="Tan, Yong Long" userId="S::ytan@seattleu.edu::19633f73-3e36-4388-9086-b6e21e01fad6" providerId="AD" clId="Web-{246B0B32-EE7A-4D9C-89F1-4B1DF8FFFAD5}" dt="2023-03-08T04:08:22.030" v="35" actId="20577"/>
          <ac:spMkLst>
            <pc:docMk/>
            <pc:sldMk cId="269007493" sldId="330"/>
            <ac:spMk id="3" creationId="{A1D42D0A-13E5-EFC3-D045-548AA84BA310}"/>
          </ac:spMkLst>
        </pc:spChg>
      </pc:sldChg>
    </pc:docChg>
  </pc:docChgLst>
  <pc:docChgLst>
    <pc:chgData name="Tan, Yong Long" userId="19633f73-3e36-4388-9086-b6e21e01fad6" providerId="ADAL" clId="{2C9B4868-CE5D-4E60-8632-C10ED27E50C6}"/>
    <pc:docChg chg="undo custSel modSld">
      <pc:chgData name="Tan, Yong Long" userId="19633f73-3e36-4388-9086-b6e21e01fad6" providerId="ADAL" clId="{2C9B4868-CE5D-4E60-8632-C10ED27E50C6}" dt="2023-03-08T05:45:53.046" v="41" actId="1076"/>
      <pc:docMkLst>
        <pc:docMk/>
      </pc:docMkLst>
      <pc:sldChg chg="modSp mod">
        <pc:chgData name="Tan, Yong Long" userId="19633f73-3e36-4388-9086-b6e21e01fad6" providerId="ADAL" clId="{2C9B4868-CE5D-4E60-8632-C10ED27E50C6}" dt="2023-03-08T05:14:46.397" v="12" actId="20577"/>
        <pc:sldMkLst>
          <pc:docMk/>
          <pc:sldMk cId="3079447418" sldId="256"/>
        </pc:sldMkLst>
        <pc:spChg chg="mod">
          <ac:chgData name="Tan, Yong Long" userId="19633f73-3e36-4388-9086-b6e21e01fad6" providerId="ADAL" clId="{2C9B4868-CE5D-4E60-8632-C10ED27E50C6}" dt="2023-03-08T05:14:46.397" v="12" actId="20577"/>
          <ac:spMkLst>
            <pc:docMk/>
            <pc:sldMk cId="3079447418" sldId="256"/>
            <ac:spMk id="3" creationId="{0D575AFD-4A32-1255-CC7E-822D039FC26C}"/>
          </ac:spMkLst>
        </pc:spChg>
      </pc:sldChg>
      <pc:sldChg chg="modSp mod">
        <pc:chgData name="Tan, Yong Long" userId="19633f73-3e36-4388-9086-b6e21e01fad6" providerId="ADAL" clId="{2C9B4868-CE5D-4E60-8632-C10ED27E50C6}" dt="2023-03-08T05:08:35.827" v="11" actId="207"/>
        <pc:sldMkLst>
          <pc:docMk/>
          <pc:sldMk cId="1692240473" sldId="318"/>
        </pc:sldMkLst>
        <pc:spChg chg="mod">
          <ac:chgData name="Tan, Yong Long" userId="19633f73-3e36-4388-9086-b6e21e01fad6" providerId="ADAL" clId="{2C9B4868-CE5D-4E60-8632-C10ED27E50C6}" dt="2023-03-08T05:08:35.827" v="11" actId="207"/>
          <ac:spMkLst>
            <pc:docMk/>
            <pc:sldMk cId="1692240473" sldId="318"/>
            <ac:spMk id="5" creationId="{FED849FC-4650-E913-EE5B-B01DDA320DDC}"/>
          </ac:spMkLst>
        </pc:spChg>
      </pc:sldChg>
      <pc:sldChg chg="modSp mod">
        <pc:chgData name="Tan, Yong Long" userId="19633f73-3e36-4388-9086-b6e21e01fad6" providerId="ADAL" clId="{2C9B4868-CE5D-4E60-8632-C10ED27E50C6}" dt="2023-03-08T03:14:38.207" v="8" actId="207"/>
        <pc:sldMkLst>
          <pc:docMk/>
          <pc:sldMk cId="3339053725" sldId="320"/>
        </pc:sldMkLst>
        <pc:spChg chg="mod">
          <ac:chgData name="Tan, Yong Long" userId="19633f73-3e36-4388-9086-b6e21e01fad6" providerId="ADAL" clId="{2C9B4868-CE5D-4E60-8632-C10ED27E50C6}" dt="2023-03-08T03:14:25.287" v="6" actId="207"/>
          <ac:spMkLst>
            <pc:docMk/>
            <pc:sldMk cId="3339053725" sldId="320"/>
            <ac:spMk id="3" creationId="{0F087F2E-A1D6-9F7A-C1B0-D6A397E17FB6}"/>
          </ac:spMkLst>
        </pc:spChg>
        <pc:spChg chg="mod">
          <ac:chgData name="Tan, Yong Long" userId="19633f73-3e36-4388-9086-b6e21e01fad6" providerId="ADAL" clId="{2C9B4868-CE5D-4E60-8632-C10ED27E50C6}" dt="2023-03-08T03:14:38.207" v="8" actId="207"/>
          <ac:spMkLst>
            <pc:docMk/>
            <pc:sldMk cId="3339053725" sldId="320"/>
            <ac:spMk id="6" creationId="{A0A7DB6C-13BC-CB6F-6309-9685EEF3F560}"/>
          </ac:spMkLst>
        </pc:spChg>
      </pc:sldChg>
      <pc:sldChg chg="addSp delSp modSp mod">
        <pc:chgData name="Tan, Yong Long" userId="19633f73-3e36-4388-9086-b6e21e01fad6" providerId="ADAL" clId="{2C9B4868-CE5D-4E60-8632-C10ED27E50C6}" dt="2023-03-08T05:45:53.046" v="41" actId="1076"/>
        <pc:sldMkLst>
          <pc:docMk/>
          <pc:sldMk cId="1904403801" sldId="333"/>
        </pc:sldMkLst>
        <pc:spChg chg="mod">
          <ac:chgData name="Tan, Yong Long" userId="19633f73-3e36-4388-9086-b6e21e01fad6" providerId="ADAL" clId="{2C9B4868-CE5D-4E60-8632-C10ED27E50C6}" dt="2023-03-08T05:45:28.728" v="33" actId="1076"/>
          <ac:spMkLst>
            <pc:docMk/>
            <pc:sldMk cId="1904403801" sldId="333"/>
            <ac:spMk id="2" creationId="{D54BFDDD-DF65-3E30-42CE-37245C8F7B27}"/>
          </ac:spMkLst>
        </pc:spChg>
        <pc:spChg chg="mod">
          <ac:chgData name="Tan, Yong Long" userId="19633f73-3e36-4388-9086-b6e21e01fad6" providerId="ADAL" clId="{2C9B4868-CE5D-4E60-8632-C10ED27E50C6}" dt="2023-03-08T05:45:32.041" v="34" actId="1076"/>
          <ac:spMkLst>
            <pc:docMk/>
            <pc:sldMk cId="1904403801" sldId="333"/>
            <ac:spMk id="3" creationId="{F229B007-C727-9226-C2AF-C91DBACD4D67}"/>
          </ac:spMkLst>
        </pc:spChg>
        <pc:spChg chg="add del mod">
          <ac:chgData name="Tan, Yong Long" userId="19633f73-3e36-4388-9086-b6e21e01fad6" providerId="ADAL" clId="{2C9B4868-CE5D-4E60-8632-C10ED27E50C6}" dt="2023-03-08T05:44:16.927" v="16" actId="22"/>
          <ac:spMkLst>
            <pc:docMk/>
            <pc:sldMk cId="1904403801" sldId="333"/>
            <ac:spMk id="6" creationId="{282EBF4D-351A-F8F8-1587-9DCA6AEAFDDE}"/>
          </ac:spMkLst>
        </pc:spChg>
        <pc:spChg chg="add mod">
          <ac:chgData name="Tan, Yong Long" userId="19633f73-3e36-4388-9086-b6e21e01fad6" providerId="ADAL" clId="{2C9B4868-CE5D-4E60-8632-C10ED27E50C6}" dt="2023-03-08T05:45:34.358" v="35" actId="1076"/>
          <ac:spMkLst>
            <pc:docMk/>
            <pc:sldMk cId="1904403801" sldId="333"/>
            <ac:spMk id="8" creationId="{7A83EE34-6AF1-247D-7A8E-98FE8BACB35D}"/>
          </ac:spMkLst>
        </pc:spChg>
        <pc:spChg chg="add mod">
          <ac:chgData name="Tan, Yong Long" userId="19633f73-3e36-4388-9086-b6e21e01fad6" providerId="ADAL" clId="{2C9B4868-CE5D-4E60-8632-C10ED27E50C6}" dt="2023-03-08T05:45:37.389" v="36" actId="1076"/>
          <ac:spMkLst>
            <pc:docMk/>
            <pc:sldMk cId="1904403801" sldId="333"/>
            <ac:spMk id="10" creationId="{3353B5F0-0AA9-9B98-A192-423CB9145364}"/>
          </ac:spMkLst>
        </pc:spChg>
        <pc:spChg chg="add mod">
          <ac:chgData name="Tan, Yong Long" userId="19633f73-3e36-4388-9086-b6e21e01fad6" providerId="ADAL" clId="{2C9B4868-CE5D-4E60-8632-C10ED27E50C6}" dt="2023-03-08T05:45:53.046" v="41" actId="1076"/>
          <ac:spMkLst>
            <pc:docMk/>
            <pc:sldMk cId="1904403801" sldId="333"/>
            <ac:spMk id="12" creationId="{CC25D56A-4D26-E5D3-C235-17282341349F}"/>
          </ac:spMkLst>
        </pc:spChg>
      </pc:sldChg>
    </pc:docChg>
  </pc:docChgLst>
</pc:chgInfo>
</file>

<file path=ppt/comments/modernComment_13B_E4BC554A.xml><?xml version="1.0" encoding="utf-8"?>
<p188:cmLst xmlns:a="http://schemas.openxmlformats.org/drawingml/2006/main" xmlns:r="http://schemas.openxmlformats.org/officeDocument/2006/relationships" xmlns:p188="http://schemas.microsoft.com/office/powerpoint/2018/8/main">
  <p188:cm id="{61879743-7863-7247-A29B-3DC12B3EC189}" authorId="{C651F132-9C94-DC60-26A0-DA5B72E16614}" created="2023-03-08T00:13:04.190">
    <ac:deMkLst xmlns:ac="http://schemas.microsoft.com/office/drawing/2013/main/command">
      <pc:docMk xmlns:pc="http://schemas.microsoft.com/office/powerpoint/2013/main/command"/>
      <pc:sldMk xmlns:pc="http://schemas.microsoft.com/office/powerpoint/2013/main/command" cId="3837547850" sldId="315"/>
      <ac:spMk id="3" creationId="{F6AC9785-EEF9-6AF6-CDA4-12019210CF1A}"/>
    </ac:deMkLst>
    <p188:replyLst>
      <p188:reply id="{9D3930C3-00F7-984E-9118-63307159CB04}" authorId="{C651F132-9C94-DC60-26A0-DA5B72E16614}" created="2023-03-08T00:13:31.934">
        <p188:txBody>
          <a:bodyPr/>
          <a:lstStyle/>
          <a:p>
            <a:r>
              <a:rPr lang="en-US"/>
              <a:t>Double check all links are to final.</a:t>
            </a:r>
          </a:p>
        </p188:txBody>
      </p188:reply>
    </p188:replyLst>
    <p188:txBody>
      <a:bodyPr/>
      <a:lstStyle/>
      <a:p>
        <a:r>
          <a:rPr lang="en-US"/>
          <a:t>Moved demo link up</a:t>
        </a:r>
      </a:p>
    </p188:txBody>
  </p188:cm>
</p188:cmLst>
</file>

<file path=ppt/comments/modernComment_13C_B13AA669.xml><?xml version="1.0" encoding="utf-8"?>
<p188:cmLst xmlns:a="http://schemas.openxmlformats.org/drawingml/2006/main" xmlns:r="http://schemas.openxmlformats.org/officeDocument/2006/relationships" xmlns:p188="http://schemas.microsoft.com/office/powerpoint/2018/8/main">
  <p188:cm id="{CB24238E-B7E7-D743-9EA4-62C280C77C2D}" authorId="{C651F132-9C94-DC60-26A0-DA5B72E16614}" created="2023-03-07T23:27:21.923">
    <pc:sldMkLst xmlns:pc="http://schemas.microsoft.com/office/powerpoint/2013/main/command">
      <pc:docMk/>
      <pc:sldMk cId="2973410921" sldId="316"/>
    </pc:sldMkLst>
    <p188:txBody>
      <a:bodyPr/>
      <a:lstStyle/>
      <a:p>
        <a:r>
          <a:rPr lang="en-US"/>
          <a:t>Remove image . Add more info</a:t>
        </a:r>
      </a:p>
    </p188:txBody>
  </p188:cm>
</p188:cmLst>
</file>

<file path=ppt/comments/modernComment_140_C705EA9D.xml><?xml version="1.0" encoding="utf-8"?>
<p188:cmLst xmlns:a="http://schemas.openxmlformats.org/drawingml/2006/main" xmlns:r="http://schemas.openxmlformats.org/officeDocument/2006/relationships" xmlns:p188="http://schemas.microsoft.com/office/powerpoint/2018/8/main">
  <p188:cm id="{D73AE701-AD3A-6A4D-916B-1941F061FC3B}" authorId="{A7225CEE-4C38-C7C8-F3AE-F19647D941D6}" created="2023-03-07T00:57:46.674">
    <ac:deMkLst xmlns:ac="http://schemas.microsoft.com/office/drawing/2013/main/command">
      <pc:docMk xmlns:pc="http://schemas.microsoft.com/office/powerpoint/2013/main/command"/>
      <pc:sldMk xmlns:pc="http://schemas.microsoft.com/office/powerpoint/2013/main/command" cId="3339053725" sldId="320"/>
      <ac:spMk id="6" creationId="{A0A7DB6C-13BC-CB6F-6309-9685EEF3F560}"/>
    </ac:deMkLst>
    <p188:replyLst>
      <p188:reply id="{A0378756-D14F-7C46-BB03-1C095C5F4DAB}" authorId="{A7225CEE-4C38-C7C8-F3AE-F19647D941D6}" created="2023-03-07T00:58:56.655">
        <p188:txBody>
          <a:bodyPr/>
          <a:lstStyle/>
          <a:p>
            <a:r>
              <a:rPr lang="en-US"/>
              <a:t>Also, differentiate between the two with headers
</a:t>
            </a:r>
          </a:p>
        </p188:txBody>
      </p188:reply>
    </p188:replyLst>
    <p188:txBody>
      <a:bodyPr/>
      <a:lstStyle/>
      <a:p>
        <a:r>
          <a:rPr lang="en-US"/>
          <a:t>Highlight keywords
</a:t>
        </a:r>
      </a:p>
    </p188:txBody>
  </p188:cm>
</p188:cmLst>
</file>

<file path=ppt/comments/modernComment_144_3E65444.xml><?xml version="1.0" encoding="utf-8"?>
<p188:cmLst xmlns:a="http://schemas.openxmlformats.org/drawingml/2006/main" xmlns:r="http://schemas.openxmlformats.org/officeDocument/2006/relationships" xmlns:p188="http://schemas.microsoft.com/office/powerpoint/2018/8/main">
  <p188:cm id="{D64452E0-45DC-DB4D-93B2-84C59F86BB4B}" authorId="{A7225CEE-4C38-C7C8-F3AE-F19647D941D6}" created="2023-03-07T00:55:09.683">
    <pc:sldMkLst xmlns:pc="http://schemas.microsoft.com/office/powerpoint/2013/main/command">
      <pc:docMk/>
      <pc:sldMk cId="65426500" sldId="324"/>
    </pc:sldMkLst>
    <p188:replyLst>
      <p188:reply id="{D7B94866-68E9-1A4E-AE23-03E67E57AD02}" authorId="{C651F132-9C94-DC60-26A0-DA5B72E16614}" created="2023-03-07T07:12:21.926">
        <p188:txBody>
          <a:bodyPr/>
          <a:lstStyle/>
          <a:p>
            <a:r>
              <a:rPr lang="en-US"/>
              <a:t>Done</a:t>
            </a:r>
          </a:p>
        </p188:txBody>
      </p188:reply>
      <p188:reply id="{05A90E81-7630-8941-A979-A4B6D1450E93}" authorId="{C651F132-9C94-DC60-26A0-DA5B72E16614}" created="2023-03-07T23:27:35.629">
        <p188:txBody>
          <a:bodyPr/>
          <a:lstStyle/>
          <a:p>
            <a:r>
              <a:rPr lang="en-US"/>
              <a:t>Animations are done</a:t>
            </a:r>
          </a:p>
        </p188:txBody>
      </p188:reply>
    </p188:replyLst>
    <p188:txBody>
      <a:bodyPr/>
      <a:lstStyle/>
      <a:p>
        <a:r>
          <a:rPr lang="en-US"/>
          <a:t>Make the bottom diagram bigger</a:t>
        </a:r>
      </a:p>
    </p188:txBody>
  </p188:cm>
</p188:cmLst>
</file>

<file path=ppt/comments/modernComment_149_385991F2.xml><?xml version="1.0" encoding="utf-8"?>
<p188:cmLst xmlns:a="http://schemas.openxmlformats.org/drawingml/2006/main" xmlns:r="http://schemas.openxmlformats.org/officeDocument/2006/relationships" xmlns:p188="http://schemas.microsoft.com/office/powerpoint/2018/8/main">
  <p188:cm id="{27AC7F9D-772E-2546-B979-496CEE89335C}" authorId="{C651F132-9C94-DC60-26A0-DA5B72E16614}" created="2023-03-07T23:43:35.840">
    <pc:sldMkLst xmlns:pc="http://schemas.microsoft.com/office/powerpoint/2013/main/command">
      <pc:docMk/>
      <pc:sldMk cId="945394162" sldId="329"/>
    </pc:sldMkLst>
    <p188:txBody>
      <a:bodyPr/>
      <a:lstStyle/>
      <a:p>
        <a:r>
          <a:rPr lang="en-US"/>
          <a:t>Reformatting done</a:t>
        </a:r>
      </a:p>
    </p188:txBody>
  </p188:cm>
</p188:cmLst>
</file>

<file path=ppt/comments/modernComment_14A_1008BA85.xml><?xml version="1.0" encoding="utf-8"?>
<p188:cmLst xmlns:a="http://schemas.openxmlformats.org/drawingml/2006/main" xmlns:r="http://schemas.openxmlformats.org/officeDocument/2006/relationships" xmlns:p188="http://schemas.microsoft.com/office/powerpoint/2018/8/main">
  <p188:cm id="{60A51C25-FAA3-AA49-B304-495C0599AEFA}" authorId="{A7225CEE-4C38-C7C8-F3AE-F19647D941D6}" created="2023-03-07T00:55:49.124">
    <pc:sldMkLst xmlns:pc="http://schemas.microsoft.com/office/powerpoint/2013/main/command">
      <pc:docMk/>
      <pc:sldMk cId="269007493" sldId="330"/>
    </pc:sldMkLst>
    <p188:replyLst>
      <p188:reply id="{5056ADE0-3AA7-C440-8C40-42F1592AC5DD}" authorId="{C651F132-9C94-DC60-26A0-DA5B72E16614}" created="2023-03-08T00:07:33.729">
        <p188:txBody>
          <a:bodyPr/>
          <a:lstStyle/>
          <a:p>
            <a:r>
              <a:rPr lang="en-US"/>
              <a:t>Add conclusion</a:t>
            </a:r>
          </a:p>
        </p188:txBody>
      </p188:reply>
    </p188:replyLst>
    <p188:txBody>
      <a:bodyPr/>
      <a:lstStyle/>
      <a:p>
        <a:r>
          <a:rPr lang="en-US"/>
          <a:t>Shorten the future works
</a:t>
        </a:r>
      </a:p>
    </p188:txBody>
  </p188:cm>
</p188:cmLst>
</file>

<file path=ppt/comments/modernComment_14B_E7FA256B.xml><?xml version="1.0" encoding="utf-8"?>
<p188:cmLst xmlns:a="http://schemas.openxmlformats.org/drawingml/2006/main" xmlns:r="http://schemas.openxmlformats.org/officeDocument/2006/relationships" xmlns:p188="http://schemas.microsoft.com/office/powerpoint/2018/8/main">
  <p188:cm id="{A7551171-E8CA-7A42-BA32-3C73454CE36E}" authorId="{C651F132-9C94-DC60-26A0-DA5B72E16614}" created="2023-03-08T00:11:22.997">
    <pc:sldMkLst xmlns:pc="http://schemas.microsoft.com/office/powerpoint/2013/main/command">
      <pc:docMk/>
      <pc:sldMk cId="3891930475" sldId="331"/>
    </pc:sldMkLst>
    <p188:txBody>
      <a:bodyPr/>
      <a:lstStyle/>
      <a:p>
        <a:r>
          <a:rPr lang="en-US"/>
          <a:t>Made block into textbook  - done</a:t>
        </a:r>
      </a:p>
    </p188:txBody>
  </p188:cm>
</p188:cmLst>
</file>

<file path=ppt/comments/modernComment_150_D8F9EB9A.xml><?xml version="1.0" encoding="utf-8"?>
<p188:cmLst xmlns:a="http://schemas.openxmlformats.org/drawingml/2006/main" xmlns:r="http://schemas.openxmlformats.org/officeDocument/2006/relationships" xmlns:p188="http://schemas.microsoft.com/office/powerpoint/2018/8/main">
  <p188:cm id="{315C0A23-694D-1D40-8765-B17A9163401B}" authorId="{A7225CEE-4C38-C7C8-F3AE-F19647D941D6}" created="2023-03-07T00:54:35.044">
    <pc:sldMkLst xmlns:pc="http://schemas.microsoft.com/office/powerpoint/2013/main/command">
      <pc:docMk/>
      <pc:sldMk cId="3640257434" sldId="336"/>
    </pc:sldMkLst>
    <p188:txBody>
      <a:bodyPr/>
      <a:lstStyle/>
      <a:p>
        <a:r>
          <a:rPr lang="en-US"/>
          <a:t>Simplify</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hyperlink" Target="file:///\\Users\anjali\Documents\university\Capstone\git_clones\parrot\reference_txt\Bdb001.txt" TargetMode="Externa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hyperlink" Target="https://groups.inf.ed.ac.uk/ami/icsi/" TargetMode="External"/><Relationship Id="rId1" Type="http://schemas.openxmlformats.org/officeDocument/2006/relationships/hyperlink" Target="https://groups.inf.ed.ac.uk/ami/corpus/overview.shtml" TargetMode="Externa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hyperlink" Target="https://groups.inf.ed.ac.uk/ami/corpus/overview.shtml" TargetMode="Externa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hyperlink" Target="https://groups.inf.ed.ac.uk/ami/icsi/" TargetMode="External"/><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4C3DAD-F9B3-467D-BE27-AA90CB10144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4E283ED-57AB-4944-AAD9-182F7D69AC30}">
      <dgm:prSet/>
      <dgm:spPr/>
      <dgm:t>
        <a:bodyPr/>
        <a:lstStyle/>
        <a:p>
          <a:pPr>
            <a:lnSpc>
              <a:spcPct val="100000"/>
            </a:lnSpc>
          </a:pPr>
          <a:r>
            <a:rPr lang="en-US"/>
            <a:t>What is an effective summary?</a:t>
          </a:r>
        </a:p>
      </dgm:t>
    </dgm:pt>
    <dgm:pt modelId="{E9E7892A-5CAC-4C50-B3CB-A2191C085AB8}" type="parTrans" cxnId="{9666D8E3-79C2-4D9E-BE3C-BDBA50EFA6C1}">
      <dgm:prSet/>
      <dgm:spPr/>
      <dgm:t>
        <a:bodyPr/>
        <a:lstStyle/>
        <a:p>
          <a:endParaRPr lang="en-US"/>
        </a:p>
      </dgm:t>
    </dgm:pt>
    <dgm:pt modelId="{63BDB0AB-6801-4D1A-B943-06DF6FFF5A68}" type="sibTrans" cxnId="{9666D8E3-79C2-4D9E-BE3C-BDBA50EFA6C1}">
      <dgm:prSet/>
      <dgm:spPr/>
      <dgm:t>
        <a:bodyPr/>
        <a:lstStyle/>
        <a:p>
          <a:endParaRPr lang="en-US"/>
        </a:p>
      </dgm:t>
    </dgm:pt>
    <dgm:pt modelId="{D8953A1F-D504-4187-8F72-0C22596EB664}">
      <dgm:prSet custT="1"/>
      <dgm:spPr/>
      <dgm:t>
        <a:bodyPr/>
        <a:lstStyle/>
        <a:p>
          <a:pPr>
            <a:lnSpc>
              <a:spcPct val="100000"/>
            </a:lnSpc>
          </a:pPr>
          <a:r>
            <a:rPr lang="en-US" sz="1600"/>
            <a:t>Prose vs. Dialogues/Conversation</a:t>
          </a:r>
        </a:p>
      </dgm:t>
    </dgm:pt>
    <dgm:pt modelId="{9C0139DE-CAB2-49C1-91B7-7E5B09FBDC89}" type="parTrans" cxnId="{237ADCBA-D055-4E7C-BDF8-DFBDFC919A39}">
      <dgm:prSet/>
      <dgm:spPr/>
      <dgm:t>
        <a:bodyPr/>
        <a:lstStyle/>
        <a:p>
          <a:endParaRPr lang="en-US"/>
        </a:p>
      </dgm:t>
    </dgm:pt>
    <dgm:pt modelId="{6E3DF18E-2F60-4B27-B7B7-3A355E2FCCC1}" type="sibTrans" cxnId="{237ADCBA-D055-4E7C-BDF8-DFBDFC919A39}">
      <dgm:prSet/>
      <dgm:spPr/>
      <dgm:t>
        <a:bodyPr/>
        <a:lstStyle/>
        <a:p>
          <a:endParaRPr lang="en-US"/>
        </a:p>
      </dgm:t>
    </dgm:pt>
    <dgm:pt modelId="{F17E4418-8F28-4B7C-A85C-CEA409A12C7B}">
      <dgm:prSet custT="1"/>
      <dgm:spPr/>
      <dgm:t>
        <a:bodyPr/>
        <a:lstStyle/>
        <a:p>
          <a:pPr>
            <a:lnSpc>
              <a:spcPct val="100000"/>
            </a:lnSpc>
          </a:pPr>
          <a:r>
            <a:rPr lang="en-US" sz="1600">
              <a:latin typeface="Calibri Light" panose="020F0302020204030204"/>
            </a:rPr>
            <a:t>Understand </a:t>
          </a:r>
          <a:r>
            <a:rPr lang="en-US" sz="1600"/>
            <a:t>multi-speaker context</a:t>
          </a:r>
          <a:r>
            <a:rPr lang="en-US" sz="1600">
              <a:latin typeface="Calibri Light" panose="020F0302020204030204"/>
            </a:rPr>
            <a:t>  </a:t>
          </a:r>
          <a:endParaRPr lang="en-US" sz="1600"/>
        </a:p>
      </dgm:t>
    </dgm:pt>
    <dgm:pt modelId="{C44E325E-229D-4238-9FCC-DEEDD82F4D9C}" type="parTrans" cxnId="{DE5599F3-F489-4285-A85D-2B11BEFCB511}">
      <dgm:prSet/>
      <dgm:spPr/>
      <dgm:t>
        <a:bodyPr/>
        <a:lstStyle/>
        <a:p>
          <a:endParaRPr lang="en-US"/>
        </a:p>
      </dgm:t>
    </dgm:pt>
    <dgm:pt modelId="{0A4E079E-8D4A-44B1-9E4C-085FFF9F1E0F}" type="sibTrans" cxnId="{DE5599F3-F489-4285-A85D-2B11BEFCB511}">
      <dgm:prSet/>
      <dgm:spPr/>
      <dgm:t>
        <a:bodyPr/>
        <a:lstStyle/>
        <a:p>
          <a:endParaRPr lang="en-US"/>
        </a:p>
      </dgm:t>
    </dgm:pt>
    <dgm:pt modelId="{05A1B455-C13A-44FA-8AC9-31659AB28843}">
      <dgm:prSet/>
      <dgm:spPr/>
      <dgm:t>
        <a:bodyPr/>
        <a:lstStyle/>
        <a:p>
          <a:pPr>
            <a:lnSpc>
              <a:spcPct val="100000"/>
            </a:lnSpc>
          </a:pPr>
          <a:r>
            <a:rPr lang="en-US"/>
            <a:t>Extractive vs. Abstractive (Highlighter vs. Pen)</a:t>
          </a:r>
        </a:p>
      </dgm:t>
    </dgm:pt>
    <dgm:pt modelId="{149DB161-7787-4EE2-B52D-E4D81FA09648}" type="parTrans" cxnId="{3513627B-4BC6-4465-9FDD-3223F61A95FC}">
      <dgm:prSet/>
      <dgm:spPr/>
      <dgm:t>
        <a:bodyPr/>
        <a:lstStyle/>
        <a:p>
          <a:endParaRPr lang="en-US"/>
        </a:p>
      </dgm:t>
    </dgm:pt>
    <dgm:pt modelId="{E8B01D6A-AEB4-449F-B761-E6D2605CFC4D}" type="sibTrans" cxnId="{3513627B-4BC6-4465-9FDD-3223F61A95FC}">
      <dgm:prSet/>
      <dgm:spPr/>
      <dgm:t>
        <a:bodyPr/>
        <a:lstStyle/>
        <a:p>
          <a:endParaRPr lang="en-US"/>
        </a:p>
      </dgm:t>
    </dgm:pt>
    <dgm:pt modelId="{A0BB0929-78EA-4AD1-B309-F899574FF60F}">
      <dgm:prSet/>
      <dgm:spPr/>
      <dgm:t>
        <a:bodyPr/>
        <a:lstStyle/>
        <a:p>
          <a:pPr>
            <a:lnSpc>
              <a:spcPct val="100000"/>
            </a:lnSpc>
          </a:pPr>
          <a:r>
            <a:rPr lang="en-US"/>
            <a:t>Why Abstractive?</a:t>
          </a:r>
        </a:p>
      </dgm:t>
    </dgm:pt>
    <dgm:pt modelId="{ABAAB4C6-B456-4D27-84EB-064507BB36E5}" type="parTrans" cxnId="{071B574C-69D7-4A02-A600-E2336673575A}">
      <dgm:prSet/>
      <dgm:spPr/>
      <dgm:t>
        <a:bodyPr/>
        <a:lstStyle/>
        <a:p>
          <a:endParaRPr lang="en-US"/>
        </a:p>
      </dgm:t>
    </dgm:pt>
    <dgm:pt modelId="{067ACFA4-5603-46B0-83C8-75AE117139CA}" type="sibTrans" cxnId="{071B574C-69D7-4A02-A600-E2336673575A}">
      <dgm:prSet/>
      <dgm:spPr/>
      <dgm:t>
        <a:bodyPr/>
        <a:lstStyle/>
        <a:p>
          <a:endParaRPr lang="en-US"/>
        </a:p>
      </dgm:t>
    </dgm:pt>
    <dgm:pt modelId="{246E3D3B-CBD7-4C92-92AB-D1F9FA20D46D}">
      <dgm:prSet custT="1"/>
      <dgm:spPr/>
      <dgm:t>
        <a:bodyPr/>
        <a:lstStyle/>
        <a:p>
          <a:pPr>
            <a:lnSpc>
              <a:spcPct val="100000"/>
            </a:lnSpc>
          </a:pPr>
          <a:r>
            <a:rPr lang="en-US" sz="1600"/>
            <a:t>Better, more human friendly</a:t>
          </a:r>
        </a:p>
      </dgm:t>
    </dgm:pt>
    <dgm:pt modelId="{2613D310-BFD0-407C-AF94-74770B312BD7}" type="parTrans" cxnId="{6AE07D92-81E6-4E86-80CD-143D2CAE1187}">
      <dgm:prSet/>
      <dgm:spPr/>
      <dgm:t>
        <a:bodyPr/>
        <a:lstStyle/>
        <a:p>
          <a:endParaRPr lang="en-US"/>
        </a:p>
      </dgm:t>
    </dgm:pt>
    <dgm:pt modelId="{C7E9B214-AEFB-4765-B7AF-FFF8B10FEA92}" type="sibTrans" cxnId="{6AE07D92-81E6-4E86-80CD-143D2CAE1187}">
      <dgm:prSet/>
      <dgm:spPr/>
      <dgm:t>
        <a:bodyPr/>
        <a:lstStyle/>
        <a:p>
          <a:endParaRPr lang="en-US"/>
        </a:p>
      </dgm:t>
    </dgm:pt>
    <dgm:pt modelId="{1C7D984B-F8EB-4503-9AD3-DAF2551D4199}">
      <dgm:prSet custT="1"/>
      <dgm:spPr/>
      <dgm:t>
        <a:bodyPr/>
        <a:lstStyle/>
        <a:p>
          <a:pPr>
            <a:lnSpc>
              <a:spcPct val="100000"/>
            </a:lnSpc>
          </a:pPr>
          <a:r>
            <a:rPr lang="en-US" sz="1600"/>
            <a:t>Information unstructured</a:t>
          </a:r>
        </a:p>
      </dgm:t>
    </dgm:pt>
    <dgm:pt modelId="{45C28096-91EC-481F-99A9-E1FE2A42858C}" type="parTrans" cxnId="{547A994B-ED86-4DB6-8E5A-AED8D2BAAC2A}">
      <dgm:prSet/>
      <dgm:spPr/>
      <dgm:t>
        <a:bodyPr/>
        <a:lstStyle/>
        <a:p>
          <a:endParaRPr lang="en-US"/>
        </a:p>
      </dgm:t>
    </dgm:pt>
    <dgm:pt modelId="{471DC394-8E15-4569-B3FA-D61C28DB30F4}" type="sibTrans" cxnId="{547A994B-ED86-4DB6-8E5A-AED8D2BAAC2A}">
      <dgm:prSet/>
      <dgm:spPr/>
      <dgm:t>
        <a:bodyPr/>
        <a:lstStyle/>
        <a:p>
          <a:endParaRPr lang="en-US"/>
        </a:p>
      </dgm:t>
    </dgm:pt>
    <dgm:pt modelId="{FC1A7B63-614A-4223-A3F5-9E76DC16AC19}">
      <dgm:prSet custT="1"/>
      <dgm:spPr/>
      <dgm:t>
        <a:bodyPr/>
        <a:lstStyle/>
        <a:p>
          <a:pPr>
            <a:lnSpc>
              <a:spcPct val="100000"/>
            </a:lnSpc>
          </a:pPr>
          <a:r>
            <a:rPr lang="en-US" sz="1600"/>
            <a:t>More challenging</a:t>
          </a:r>
          <a:r>
            <a:rPr lang="en-US" sz="1600">
              <a:latin typeface="Calibri Light" panose="020F0302020204030204"/>
            </a:rPr>
            <a:t> </a:t>
          </a:r>
          <a:endParaRPr lang="en-US" sz="1600"/>
        </a:p>
      </dgm:t>
    </dgm:pt>
    <dgm:pt modelId="{50209ED0-225B-4FE6-82C7-59C813A2A7C5}" type="parTrans" cxnId="{7F7CADBA-22A0-43AA-92E2-C5BB273CB485}">
      <dgm:prSet/>
      <dgm:spPr/>
      <dgm:t>
        <a:bodyPr/>
        <a:lstStyle/>
        <a:p>
          <a:endParaRPr lang="en-US"/>
        </a:p>
      </dgm:t>
    </dgm:pt>
    <dgm:pt modelId="{9DB6615B-AEC9-456E-A9A8-FD17677824F2}" type="sibTrans" cxnId="{7F7CADBA-22A0-43AA-92E2-C5BB273CB485}">
      <dgm:prSet/>
      <dgm:spPr/>
      <dgm:t>
        <a:bodyPr/>
        <a:lstStyle/>
        <a:p>
          <a:endParaRPr lang="en-US"/>
        </a:p>
      </dgm:t>
    </dgm:pt>
    <dgm:pt modelId="{FF75A885-00F2-4C2E-86E4-FB73126C2FBC}">
      <dgm:prSet custT="1"/>
      <dgm:spPr/>
      <dgm:t>
        <a:bodyPr/>
        <a:lstStyle/>
        <a:p>
          <a:pPr>
            <a:lnSpc>
              <a:spcPct val="100000"/>
            </a:lnSpc>
          </a:pPr>
          <a:r>
            <a:rPr lang="en-US" sz="1600"/>
            <a:t>Computationally intensive</a:t>
          </a:r>
        </a:p>
      </dgm:t>
    </dgm:pt>
    <dgm:pt modelId="{3855FA03-9908-40F5-BAE2-EA7A4B043B1A}" type="parTrans" cxnId="{AB4BB67D-C2AC-45D3-B574-B9C3A34DADB7}">
      <dgm:prSet/>
      <dgm:spPr/>
      <dgm:t>
        <a:bodyPr/>
        <a:lstStyle/>
        <a:p>
          <a:endParaRPr lang="en-US"/>
        </a:p>
      </dgm:t>
    </dgm:pt>
    <dgm:pt modelId="{C0A585FB-B93D-447F-8AFA-E1FF9AF7362E}" type="sibTrans" cxnId="{AB4BB67D-C2AC-45D3-B574-B9C3A34DADB7}">
      <dgm:prSet/>
      <dgm:spPr/>
      <dgm:t>
        <a:bodyPr/>
        <a:lstStyle/>
        <a:p>
          <a:endParaRPr lang="en-US"/>
        </a:p>
      </dgm:t>
    </dgm:pt>
    <dgm:pt modelId="{EFA5FC25-9FD7-4E43-AC63-3B708139C35A}" type="pres">
      <dgm:prSet presAssocID="{A94C3DAD-F9B3-467D-BE27-AA90CB101448}" presName="root" presStyleCnt="0">
        <dgm:presLayoutVars>
          <dgm:dir/>
          <dgm:resizeHandles val="exact"/>
        </dgm:presLayoutVars>
      </dgm:prSet>
      <dgm:spPr/>
    </dgm:pt>
    <dgm:pt modelId="{784E16AF-AD94-4F51-B36D-04EB5789AC93}" type="pres">
      <dgm:prSet presAssocID="{04E283ED-57AB-4944-AAD9-182F7D69AC30}" presName="compNode" presStyleCnt="0"/>
      <dgm:spPr/>
    </dgm:pt>
    <dgm:pt modelId="{F1499360-F3EE-4D8E-A954-F04FF4920537}" type="pres">
      <dgm:prSet presAssocID="{04E283ED-57AB-4944-AAD9-182F7D69AC30}" presName="bgRect" presStyleLbl="bgShp" presStyleIdx="0" presStyleCnt="3"/>
      <dgm:spPr/>
    </dgm:pt>
    <dgm:pt modelId="{23BDC02E-A8E4-47EC-A45B-FAC3B739B746}" type="pres">
      <dgm:prSet presAssocID="{04E283ED-57AB-4944-AAD9-182F7D69A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 microphone"/>
        </a:ext>
      </dgm:extLst>
    </dgm:pt>
    <dgm:pt modelId="{4BA75F6D-D40D-4FF7-91EB-B7F2758CAD46}" type="pres">
      <dgm:prSet presAssocID="{04E283ED-57AB-4944-AAD9-182F7D69AC30}" presName="spaceRect" presStyleCnt="0"/>
      <dgm:spPr/>
    </dgm:pt>
    <dgm:pt modelId="{84ADE521-E224-40E9-82E4-E55BA25F1DA2}" type="pres">
      <dgm:prSet presAssocID="{04E283ED-57AB-4944-AAD9-182F7D69AC30}" presName="parTx" presStyleLbl="revTx" presStyleIdx="0" presStyleCnt="5">
        <dgm:presLayoutVars>
          <dgm:chMax val="0"/>
          <dgm:chPref val="0"/>
        </dgm:presLayoutVars>
      </dgm:prSet>
      <dgm:spPr/>
    </dgm:pt>
    <dgm:pt modelId="{AF0B5843-E502-45CA-A1A0-3F812A79952B}" type="pres">
      <dgm:prSet presAssocID="{04E283ED-57AB-4944-AAD9-182F7D69AC30}" presName="desTx" presStyleLbl="revTx" presStyleIdx="1" presStyleCnt="5">
        <dgm:presLayoutVars/>
      </dgm:prSet>
      <dgm:spPr/>
    </dgm:pt>
    <dgm:pt modelId="{E6FD5C87-F3FC-4856-BD24-29A448496293}" type="pres">
      <dgm:prSet presAssocID="{63BDB0AB-6801-4D1A-B943-06DF6FFF5A68}" presName="sibTrans" presStyleCnt="0"/>
      <dgm:spPr/>
    </dgm:pt>
    <dgm:pt modelId="{C81B90CA-3A98-488C-8950-435621EF7D38}" type="pres">
      <dgm:prSet presAssocID="{05A1B455-C13A-44FA-8AC9-31659AB28843}" presName="compNode" presStyleCnt="0"/>
      <dgm:spPr/>
    </dgm:pt>
    <dgm:pt modelId="{DF548F56-7BB0-4538-8581-8B4014692945}" type="pres">
      <dgm:prSet presAssocID="{05A1B455-C13A-44FA-8AC9-31659AB28843}" presName="bgRect" presStyleLbl="bgShp" presStyleIdx="1" presStyleCnt="3"/>
      <dgm:spPr/>
    </dgm:pt>
    <dgm:pt modelId="{8B137BC0-F142-4ACD-9CC5-CCA688A786E3}" type="pres">
      <dgm:prSet presAssocID="{05A1B455-C13A-44FA-8AC9-31659AB2884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950B5270-7CEF-4F99-82DA-C2307E76BCDC}" type="pres">
      <dgm:prSet presAssocID="{05A1B455-C13A-44FA-8AC9-31659AB28843}" presName="spaceRect" presStyleCnt="0"/>
      <dgm:spPr/>
    </dgm:pt>
    <dgm:pt modelId="{A3E7A503-86CB-451A-A5EC-A72F3D3D85EB}" type="pres">
      <dgm:prSet presAssocID="{05A1B455-C13A-44FA-8AC9-31659AB28843}" presName="parTx" presStyleLbl="revTx" presStyleIdx="2" presStyleCnt="5">
        <dgm:presLayoutVars>
          <dgm:chMax val="0"/>
          <dgm:chPref val="0"/>
        </dgm:presLayoutVars>
      </dgm:prSet>
      <dgm:spPr/>
    </dgm:pt>
    <dgm:pt modelId="{01328A77-5DCF-446E-8210-780BFF1BF87F}" type="pres">
      <dgm:prSet presAssocID="{E8B01D6A-AEB4-449F-B761-E6D2605CFC4D}" presName="sibTrans" presStyleCnt="0"/>
      <dgm:spPr/>
    </dgm:pt>
    <dgm:pt modelId="{35760B43-94EA-4D74-BFA6-6BFFED876D87}" type="pres">
      <dgm:prSet presAssocID="{A0BB0929-78EA-4AD1-B309-F899574FF60F}" presName="compNode" presStyleCnt="0"/>
      <dgm:spPr/>
    </dgm:pt>
    <dgm:pt modelId="{D44F7799-76AE-4D7A-8465-8CEF6C82D87C}" type="pres">
      <dgm:prSet presAssocID="{A0BB0929-78EA-4AD1-B309-F899574FF60F}" presName="bgRect" presStyleLbl="bgShp" presStyleIdx="2" presStyleCnt="3"/>
      <dgm:spPr/>
    </dgm:pt>
    <dgm:pt modelId="{A18C25FC-C18B-4C95-A108-2E62A8BCEDB5}" type="pres">
      <dgm:prSet presAssocID="{A0BB0929-78EA-4AD1-B309-F899574FF6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E4453D6-2B6A-4DBC-9C59-6AD22BFD81A7}" type="pres">
      <dgm:prSet presAssocID="{A0BB0929-78EA-4AD1-B309-F899574FF60F}" presName="spaceRect" presStyleCnt="0"/>
      <dgm:spPr/>
    </dgm:pt>
    <dgm:pt modelId="{75E960D6-8EBB-49B4-A9AD-6984AD1A9802}" type="pres">
      <dgm:prSet presAssocID="{A0BB0929-78EA-4AD1-B309-F899574FF60F}" presName="parTx" presStyleLbl="revTx" presStyleIdx="3" presStyleCnt="5">
        <dgm:presLayoutVars>
          <dgm:chMax val="0"/>
          <dgm:chPref val="0"/>
        </dgm:presLayoutVars>
      </dgm:prSet>
      <dgm:spPr/>
    </dgm:pt>
    <dgm:pt modelId="{D2ABACF6-CD97-4AEB-9E0E-9E869EBE1B92}" type="pres">
      <dgm:prSet presAssocID="{A0BB0929-78EA-4AD1-B309-F899574FF60F}" presName="desTx" presStyleLbl="revTx" presStyleIdx="4" presStyleCnt="5">
        <dgm:presLayoutVars/>
      </dgm:prSet>
      <dgm:spPr/>
    </dgm:pt>
  </dgm:ptLst>
  <dgm:cxnLst>
    <dgm:cxn modelId="{7EAB9705-6629-41CD-A17C-2F6F7C0CE5FD}" type="presOf" srcId="{FC1A7B63-614A-4223-A3F5-9E76DC16AC19}" destId="{D2ABACF6-CD97-4AEB-9E0E-9E869EBE1B92}" srcOrd="0" destOrd="2" presId="urn:microsoft.com/office/officeart/2018/2/layout/IconVerticalSolidList"/>
    <dgm:cxn modelId="{63E39805-FC3F-4C4D-8714-F69826E054BD}" type="presOf" srcId="{A94C3DAD-F9B3-467D-BE27-AA90CB101448}" destId="{EFA5FC25-9FD7-4E43-AC63-3B708139C35A}" srcOrd="0" destOrd="0" presId="urn:microsoft.com/office/officeart/2018/2/layout/IconVerticalSolidList"/>
    <dgm:cxn modelId="{9E12FE0E-FAEF-47AB-9746-778419D07503}" type="presOf" srcId="{FF75A885-00F2-4C2E-86E4-FB73126C2FBC}" destId="{D2ABACF6-CD97-4AEB-9E0E-9E869EBE1B92}" srcOrd="0" destOrd="3" presId="urn:microsoft.com/office/officeart/2018/2/layout/IconVerticalSolidList"/>
    <dgm:cxn modelId="{547A994B-ED86-4DB6-8E5A-AED8D2BAAC2A}" srcId="{A0BB0929-78EA-4AD1-B309-F899574FF60F}" destId="{1C7D984B-F8EB-4503-9AD3-DAF2551D4199}" srcOrd="1" destOrd="0" parTransId="{45C28096-91EC-481F-99A9-E1FE2A42858C}" sibTransId="{471DC394-8E15-4569-B3FA-D61C28DB30F4}"/>
    <dgm:cxn modelId="{071B574C-69D7-4A02-A600-E2336673575A}" srcId="{A94C3DAD-F9B3-467D-BE27-AA90CB101448}" destId="{A0BB0929-78EA-4AD1-B309-F899574FF60F}" srcOrd="2" destOrd="0" parTransId="{ABAAB4C6-B456-4D27-84EB-064507BB36E5}" sibTransId="{067ACFA4-5603-46B0-83C8-75AE117139CA}"/>
    <dgm:cxn modelId="{3513627B-4BC6-4465-9FDD-3223F61A95FC}" srcId="{A94C3DAD-F9B3-467D-BE27-AA90CB101448}" destId="{05A1B455-C13A-44FA-8AC9-31659AB28843}" srcOrd="1" destOrd="0" parTransId="{149DB161-7787-4EE2-B52D-E4D81FA09648}" sibTransId="{E8B01D6A-AEB4-449F-B761-E6D2605CFC4D}"/>
    <dgm:cxn modelId="{AB4BB67D-C2AC-45D3-B574-B9C3A34DADB7}" srcId="{A0BB0929-78EA-4AD1-B309-F899574FF60F}" destId="{FF75A885-00F2-4C2E-86E4-FB73126C2FBC}" srcOrd="3" destOrd="0" parTransId="{3855FA03-9908-40F5-BAE2-EA7A4B043B1A}" sibTransId="{C0A585FB-B93D-447F-8AFA-E1FF9AF7362E}"/>
    <dgm:cxn modelId="{55F8538E-84AF-4C2F-AF27-2AE1FA33119A}" type="presOf" srcId="{04E283ED-57AB-4944-AAD9-182F7D69AC30}" destId="{84ADE521-E224-40E9-82E4-E55BA25F1DA2}" srcOrd="0" destOrd="0" presId="urn:microsoft.com/office/officeart/2018/2/layout/IconVerticalSolidList"/>
    <dgm:cxn modelId="{6AE07D92-81E6-4E86-80CD-143D2CAE1187}" srcId="{A0BB0929-78EA-4AD1-B309-F899574FF60F}" destId="{246E3D3B-CBD7-4C92-92AB-D1F9FA20D46D}" srcOrd="0" destOrd="0" parTransId="{2613D310-BFD0-407C-AF94-74770B312BD7}" sibTransId="{C7E9B214-AEFB-4765-B7AF-FFF8B10FEA92}"/>
    <dgm:cxn modelId="{525EE59E-11F7-4372-BEB8-AEDD7BC1548A}" type="presOf" srcId="{05A1B455-C13A-44FA-8AC9-31659AB28843}" destId="{A3E7A503-86CB-451A-A5EC-A72F3D3D85EB}" srcOrd="0" destOrd="0" presId="urn:microsoft.com/office/officeart/2018/2/layout/IconVerticalSolidList"/>
    <dgm:cxn modelId="{894668B2-2600-4123-805D-218724A420F6}" type="presOf" srcId="{246E3D3B-CBD7-4C92-92AB-D1F9FA20D46D}" destId="{D2ABACF6-CD97-4AEB-9E0E-9E869EBE1B92}" srcOrd="0" destOrd="0" presId="urn:microsoft.com/office/officeart/2018/2/layout/IconVerticalSolidList"/>
    <dgm:cxn modelId="{7F7CADBA-22A0-43AA-92E2-C5BB273CB485}" srcId="{A0BB0929-78EA-4AD1-B309-F899574FF60F}" destId="{FC1A7B63-614A-4223-A3F5-9E76DC16AC19}" srcOrd="2" destOrd="0" parTransId="{50209ED0-225B-4FE6-82C7-59C813A2A7C5}" sibTransId="{9DB6615B-AEC9-456E-A9A8-FD17677824F2}"/>
    <dgm:cxn modelId="{237ADCBA-D055-4E7C-BDF8-DFBDFC919A39}" srcId="{04E283ED-57AB-4944-AAD9-182F7D69AC30}" destId="{D8953A1F-D504-4187-8F72-0C22596EB664}" srcOrd="0" destOrd="0" parTransId="{9C0139DE-CAB2-49C1-91B7-7E5B09FBDC89}" sibTransId="{6E3DF18E-2F60-4B27-B7B7-3A355E2FCCC1}"/>
    <dgm:cxn modelId="{C9286FD0-C57A-4B10-9F49-9C17F1FE79A7}" type="presOf" srcId="{1C7D984B-F8EB-4503-9AD3-DAF2551D4199}" destId="{D2ABACF6-CD97-4AEB-9E0E-9E869EBE1B92}" srcOrd="0" destOrd="1" presId="urn:microsoft.com/office/officeart/2018/2/layout/IconVerticalSolidList"/>
    <dgm:cxn modelId="{202996DC-4D75-4307-A166-39F6D4FE56DC}" type="presOf" srcId="{A0BB0929-78EA-4AD1-B309-F899574FF60F}" destId="{75E960D6-8EBB-49B4-A9AD-6984AD1A9802}" srcOrd="0" destOrd="0" presId="urn:microsoft.com/office/officeart/2018/2/layout/IconVerticalSolidList"/>
    <dgm:cxn modelId="{9666D8E3-79C2-4D9E-BE3C-BDBA50EFA6C1}" srcId="{A94C3DAD-F9B3-467D-BE27-AA90CB101448}" destId="{04E283ED-57AB-4944-AAD9-182F7D69AC30}" srcOrd="0" destOrd="0" parTransId="{E9E7892A-5CAC-4C50-B3CB-A2191C085AB8}" sibTransId="{63BDB0AB-6801-4D1A-B943-06DF6FFF5A68}"/>
    <dgm:cxn modelId="{19B427E7-8885-DC47-8295-E3EEF0C51E23}" type="presOf" srcId="{D8953A1F-D504-4187-8F72-0C22596EB664}" destId="{AF0B5843-E502-45CA-A1A0-3F812A79952B}" srcOrd="0" destOrd="0" presId="urn:microsoft.com/office/officeart/2018/2/layout/IconVerticalSolidList"/>
    <dgm:cxn modelId="{84F455E9-F805-7A4B-AC8F-16B248178907}" type="presOf" srcId="{F17E4418-8F28-4B7C-A85C-CEA409A12C7B}" destId="{AF0B5843-E502-45CA-A1A0-3F812A79952B}" srcOrd="0" destOrd="1" presId="urn:microsoft.com/office/officeart/2018/2/layout/IconVerticalSolidList"/>
    <dgm:cxn modelId="{DE5599F3-F489-4285-A85D-2B11BEFCB511}" srcId="{04E283ED-57AB-4944-AAD9-182F7D69AC30}" destId="{F17E4418-8F28-4B7C-A85C-CEA409A12C7B}" srcOrd="1" destOrd="0" parTransId="{C44E325E-229D-4238-9FCC-DEEDD82F4D9C}" sibTransId="{0A4E079E-8D4A-44B1-9E4C-085FFF9F1E0F}"/>
    <dgm:cxn modelId="{7722E452-867F-499A-84DF-EFE059C5AD4A}" type="presParOf" srcId="{EFA5FC25-9FD7-4E43-AC63-3B708139C35A}" destId="{784E16AF-AD94-4F51-B36D-04EB5789AC93}" srcOrd="0" destOrd="0" presId="urn:microsoft.com/office/officeart/2018/2/layout/IconVerticalSolidList"/>
    <dgm:cxn modelId="{71B15387-9114-45A9-BBA4-1E29F80052E6}" type="presParOf" srcId="{784E16AF-AD94-4F51-B36D-04EB5789AC93}" destId="{F1499360-F3EE-4D8E-A954-F04FF4920537}" srcOrd="0" destOrd="0" presId="urn:microsoft.com/office/officeart/2018/2/layout/IconVerticalSolidList"/>
    <dgm:cxn modelId="{4228D734-C453-476D-A002-6C73631F7B93}" type="presParOf" srcId="{784E16AF-AD94-4F51-B36D-04EB5789AC93}" destId="{23BDC02E-A8E4-47EC-A45B-FAC3B739B746}" srcOrd="1" destOrd="0" presId="urn:microsoft.com/office/officeart/2018/2/layout/IconVerticalSolidList"/>
    <dgm:cxn modelId="{47E74B1D-162A-468E-865A-2FF10ADE8DC7}" type="presParOf" srcId="{784E16AF-AD94-4F51-B36D-04EB5789AC93}" destId="{4BA75F6D-D40D-4FF7-91EB-B7F2758CAD46}" srcOrd="2" destOrd="0" presId="urn:microsoft.com/office/officeart/2018/2/layout/IconVerticalSolidList"/>
    <dgm:cxn modelId="{4F01B563-D979-4E47-90B4-0A397F84A171}" type="presParOf" srcId="{784E16AF-AD94-4F51-B36D-04EB5789AC93}" destId="{84ADE521-E224-40E9-82E4-E55BA25F1DA2}" srcOrd="3" destOrd="0" presId="urn:microsoft.com/office/officeart/2018/2/layout/IconVerticalSolidList"/>
    <dgm:cxn modelId="{FE422B05-207D-9C4C-8FC8-679678364304}" type="presParOf" srcId="{784E16AF-AD94-4F51-B36D-04EB5789AC93}" destId="{AF0B5843-E502-45CA-A1A0-3F812A79952B}" srcOrd="4" destOrd="0" presId="urn:microsoft.com/office/officeart/2018/2/layout/IconVerticalSolidList"/>
    <dgm:cxn modelId="{6A3BD3C0-5D44-43EC-94E6-78382DC20999}" type="presParOf" srcId="{EFA5FC25-9FD7-4E43-AC63-3B708139C35A}" destId="{E6FD5C87-F3FC-4856-BD24-29A448496293}" srcOrd="1" destOrd="0" presId="urn:microsoft.com/office/officeart/2018/2/layout/IconVerticalSolidList"/>
    <dgm:cxn modelId="{B18FAE1E-9782-4573-BEBB-FE9C69BD8FFB}" type="presParOf" srcId="{EFA5FC25-9FD7-4E43-AC63-3B708139C35A}" destId="{C81B90CA-3A98-488C-8950-435621EF7D38}" srcOrd="2" destOrd="0" presId="urn:microsoft.com/office/officeart/2018/2/layout/IconVerticalSolidList"/>
    <dgm:cxn modelId="{59D16363-3500-4B7A-97DC-A02066E4CC75}" type="presParOf" srcId="{C81B90CA-3A98-488C-8950-435621EF7D38}" destId="{DF548F56-7BB0-4538-8581-8B4014692945}" srcOrd="0" destOrd="0" presId="urn:microsoft.com/office/officeart/2018/2/layout/IconVerticalSolidList"/>
    <dgm:cxn modelId="{27FB28D9-F2F0-49D9-B6C1-310F08FE82F8}" type="presParOf" srcId="{C81B90CA-3A98-488C-8950-435621EF7D38}" destId="{8B137BC0-F142-4ACD-9CC5-CCA688A786E3}" srcOrd="1" destOrd="0" presId="urn:microsoft.com/office/officeart/2018/2/layout/IconVerticalSolidList"/>
    <dgm:cxn modelId="{3B2250FC-EF22-42B0-92E7-339B080DDAD6}" type="presParOf" srcId="{C81B90CA-3A98-488C-8950-435621EF7D38}" destId="{950B5270-7CEF-4F99-82DA-C2307E76BCDC}" srcOrd="2" destOrd="0" presId="urn:microsoft.com/office/officeart/2018/2/layout/IconVerticalSolidList"/>
    <dgm:cxn modelId="{2222C762-CC68-4D52-9069-7BD2D8833F58}" type="presParOf" srcId="{C81B90CA-3A98-488C-8950-435621EF7D38}" destId="{A3E7A503-86CB-451A-A5EC-A72F3D3D85EB}" srcOrd="3" destOrd="0" presId="urn:microsoft.com/office/officeart/2018/2/layout/IconVerticalSolidList"/>
    <dgm:cxn modelId="{ADBF4C83-46D0-4363-BB7F-03ADFA521C1A}" type="presParOf" srcId="{EFA5FC25-9FD7-4E43-AC63-3B708139C35A}" destId="{01328A77-5DCF-446E-8210-780BFF1BF87F}" srcOrd="3" destOrd="0" presId="urn:microsoft.com/office/officeart/2018/2/layout/IconVerticalSolidList"/>
    <dgm:cxn modelId="{29D6E4DE-D727-430B-80C7-039C2B3F1893}" type="presParOf" srcId="{EFA5FC25-9FD7-4E43-AC63-3B708139C35A}" destId="{35760B43-94EA-4D74-BFA6-6BFFED876D87}" srcOrd="4" destOrd="0" presId="urn:microsoft.com/office/officeart/2018/2/layout/IconVerticalSolidList"/>
    <dgm:cxn modelId="{279E8DD7-2E9C-42BB-B6C6-DF7FE367F9DB}" type="presParOf" srcId="{35760B43-94EA-4D74-BFA6-6BFFED876D87}" destId="{D44F7799-76AE-4D7A-8465-8CEF6C82D87C}" srcOrd="0" destOrd="0" presId="urn:microsoft.com/office/officeart/2018/2/layout/IconVerticalSolidList"/>
    <dgm:cxn modelId="{D3F6AC97-F9F7-4CA2-A2F8-9A088B8A1E1B}" type="presParOf" srcId="{35760B43-94EA-4D74-BFA6-6BFFED876D87}" destId="{A18C25FC-C18B-4C95-A108-2E62A8BCEDB5}" srcOrd="1" destOrd="0" presId="urn:microsoft.com/office/officeart/2018/2/layout/IconVerticalSolidList"/>
    <dgm:cxn modelId="{7928ED4B-144F-4FEB-A69C-C3B5C0C7B6C2}" type="presParOf" srcId="{35760B43-94EA-4D74-BFA6-6BFFED876D87}" destId="{3E4453D6-2B6A-4DBC-9C59-6AD22BFD81A7}" srcOrd="2" destOrd="0" presId="urn:microsoft.com/office/officeart/2018/2/layout/IconVerticalSolidList"/>
    <dgm:cxn modelId="{21494715-2557-43CC-85E5-42CB763C492A}" type="presParOf" srcId="{35760B43-94EA-4D74-BFA6-6BFFED876D87}" destId="{75E960D6-8EBB-49B4-A9AD-6984AD1A9802}" srcOrd="3" destOrd="0" presId="urn:microsoft.com/office/officeart/2018/2/layout/IconVerticalSolidList"/>
    <dgm:cxn modelId="{8B318F0D-1EDF-499D-970C-873BABCD3E64}" type="presParOf" srcId="{35760B43-94EA-4D74-BFA6-6BFFED876D87}" destId="{D2ABACF6-CD97-4AEB-9E0E-9E869EBE1B9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BAD596-A5C8-4D43-90EC-4AC262D776E9}"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6502760-06AC-4271-9189-E19489FD1155}">
      <dgm:prSet/>
      <dgm:spPr/>
      <dgm:t>
        <a:bodyPr/>
        <a:lstStyle/>
        <a:p>
          <a:pPr>
            <a:defRPr cap="all"/>
          </a:pPr>
          <a:r>
            <a:rPr lang="en-US">
              <a:hlinkClick xmlns:r="http://schemas.openxmlformats.org/officeDocument/2006/relationships" r:id="rId1"/>
            </a:rPr>
            <a:t>AMI  Corpus:</a:t>
          </a:r>
          <a:r>
            <a:rPr lang="en-US"/>
            <a:t> 100 hours</a:t>
          </a:r>
        </a:p>
        <a:p>
          <a:pPr>
            <a:defRPr cap="all"/>
          </a:pPr>
          <a:r>
            <a:rPr lang="en-US">
              <a:hlinkClick xmlns:r="http://schemas.openxmlformats.org/officeDocument/2006/relationships" r:id="rId2"/>
            </a:rPr>
            <a:t>ICSI Corpus:</a:t>
          </a:r>
          <a:r>
            <a:rPr lang="en-US"/>
            <a:t> 70 hours </a:t>
          </a:r>
        </a:p>
      </dgm:t>
    </dgm:pt>
    <dgm:pt modelId="{17F10C30-AB2B-4DA2-A1C6-FB5441C367A2}" type="parTrans" cxnId="{D052A46A-8CE6-4472-A0A6-68DE8AEC8953}">
      <dgm:prSet/>
      <dgm:spPr/>
      <dgm:t>
        <a:bodyPr/>
        <a:lstStyle/>
        <a:p>
          <a:endParaRPr lang="en-US"/>
        </a:p>
      </dgm:t>
    </dgm:pt>
    <dgm:pt modelId="{08499BB3-1044-4A0E-8565-0EA1D9BEA29C}" type="sibTrans" cxnId="{D052A46A-8CE6-4472-A0A6-68DE8AEC8953}">
      <dgm:prSet/>
      <dgm:spPr/>
      <dgm:t>
        <a:bodyPr/>
        <a:lstStyle/>
        <a:p>
          <a:endParaRPr lang="en-US"/>
        </a:p>
      </dgm:t>
    </dgm:pt>
    <dgm:pt modelId="{3F830EBC-CA15-4320-A83A-362F4DBDDA80}">
      <dgm:prSet/>
      <dgm:spPr/>
      <dgm:t>
        <a:bodyPr/>
        <a:lstStyle/>
        <a:p>
          <a:pPr>
            <a:defRPr cap="all"/>
          </a:pPr>
          <a:r>
            <a:rPr lang="en-US"/>
            <a:t>Duration 20 mins to 1 hour 30 mins</a:t>
          </a:r>
        </a:p>
      </dgm:t>
    </dgm:pt>
    <dgm:pt modelId="{04CE1F62-A116-4225-8BB5-A425044D3AF6}" type="parTrans" cxnId="{91B9F218-C357-434E-9105-0B2EAE1E3DF4}">
      <dgm:prSet/>
      <dgm:spPr/>
      <dgm:t>
        <a:bodyPr/>
        <a:lstStyle/>
        <a:p>
          <a:endParaRPr lang="en-US"/>
        </a:p>
      </dgm:t>
    </dgm:pt>
    <dgm:pt modelId="{1322004C-F09D-460B-B3E5-7E604E22F321}" type="sibTrans" cxnId="{91B9F218-C357-434E-9105-0B2EAE1E3DF4}">
      <dgm:prSet/>
      <dgm:spPr/>
      <dgm:t>
        <a:bodyPr/>
        <a:lstStyle/>
        <a:p>
          <a:endParaRPr lang="en-US"/>
        </a:p>
      </dgm:t>
    </dgm:pt>
    <dgm:pt modelId="{B2DA59E5-121C-4B2B-9D8E-7F14879E11FC}">
      <dgm:prSet/>
      <dgm:spPr/>
      <dgm:t>
        <a:bodyPr/>
        <a:lstStyle/>
        <a:p>
          <a:pPr>
            <a:defRPr cap="all"/>
          </a:pPr>
          <a:r>
            <a:rPr lang="en-US"/>
            <a:t>169 .wav files of work meetings</a:t>
          </a:r>
        </a:p>
      </dgm:t>
    </dgm:pt>
    <dgm:pt modelId="{90B291AD-E440-47BA-9E6B-FF860F756723}" type="parTrans" cxnId="{214C8D95-7BBC-4B6E-8B61-B57792DA3869}">
      <dgm:prSet/>
      <dgm:spPr/>
      <dgm:t>
        <a:bodyPr/>
        <a:lstStyle/>
        <a:p>
          <a:endParaRPr lang="en-US"/>
        </a:p>
      </dgm:t>
    </dgm:pt>
    <dgm:pt modelId="{4555CA28-DDD4-4D4D-AC0B-BE94634B4219}" type="sibTrans" cxnId="{214C8D95-7BBC-4B6E-8B61-B57792DA3869}">
      <dgm:prSet/>
      <dgm:spPr/>
      <dgm:t>
        <a:bodyPr/>
        <a:lstStyle/>
        <a:p>
          <a:endParaRPr lang="en-US"/>
        </a:p>
      </dgm:t>
    </dgm:pt>
    <dgm:pt modelId="{4D440273-0EED-4D12-9F30-E2E92A7B7B1E}">
      <dgm:prSet/>
      <dgm:spPr/>
      <dgm:t>
        <a:bodyPr/>
        <a:lstStyle/>
        <a:p>
          <a:pPr>
            <a:defRPr cap="all"/>
          </a:pPr>
          <a:r>
            <a:rPr lang="en-US"/>
            <a:t>Multiple speakers are interacting</a:t>
          </a:r>
        </a:p>
      </dgm:t>
    </dgm:pt>
    <dgm:pt modelId="{4C24920F-13B1-47EE-AAFF-F58DDC6E6F5F}" type="parTrans" cxnId="{577CEB27-C374-48D6-94DD-D65F0FCAF384}">
      <dgm:prSet/>
      <dgm:spPr/>
      <dgm:t>
        <a:bodyPr/>
        <a:lstStyle/>
        <a:p>
          <a:endParaRPr lang="en-US"/>
        </a:p>
      </dgm:t>
    </dgm:pt>
    <dgm:pt modelId="{A4A98C70-720F-4046-8955-63D149B003B4}" type="sibTrans" cxnId="{577CEB27-C374-48D6-94DD-D65F0FCAF384}">
      <dgm:prSet/>
      <dgm:spPr/>
      <dgm:t>
        <a:bodyPr/>
        <a:lstStyle/>
        <a:p>
          <a:endParaRPr lang="en-US"/>
        </a:p>
      </dgm:t>
    </dgm:pt>
    <dgm:pt modelId="{EF6000A3-208E-494B-9C23-418CFF87458E}">
      <dgm:prSet/>
      <dgm:spPr/>
      <dgm:t>
        <a:bodyPr/>
        <a:lstStyle/>
        <a:p>
          <a:pPr>
            <a:defRPr cap="all"/>
          </a:pPr>
          <a:r>
            <a:rPr lang="en-US"/>
            <a:t>Reference Summaries made by humans</a:t>
          </a:r>
        </a:p>
      </dgm:t>
    </dgm:pt>
    <dgm:pt modelId="{9DDF11B7-E2DA-41C8-8875-B25E840ADA57}" type="parTrans" cxnId="{E7357799-945A-4C11-A35C-7260EADB8FB1}">
      <dgm:prSet/>
      <dgm:spPr/>
      <dgm:t>
        <a:bodyPr/>
        <a:lstStyle/>
        <a:p>
          <a:endParaRPr lang="en-US"/>
        </a:p>
      </dgm:t>
    </dgm:pt>
    <dgm:pt modelId="{CB49F79C-D2F3-4A54-867E-607239C37C97}" type="sibTrans" cxnId="{E7357799-945A-4C11-A35C-7260EADB8FB1}">
      <dgm:prSet/>
      <dgm:spPr/>
      <dgm:t>
        <a:bodyPr/>
        <a:lstStyle/>
        <a:p>
          <a:endParaRPr lang="en-US"/>
        </a:p>
      </dgm:t>
    </dgm:pt>
    <dgm:pt modelId="{A178CFF9-025C-4D6D-9CC2-F1039EF8A89F}" type="pres">
      <dgm:prSet presAssocID="{BEBAD596-A5C8-4D43-90EC-4AC262D776E9}" presName="root" presStyleCnt="0">
        <dgm:presLayoutVars>
          <dgm:dir/>
          <dgm:resizeHandles val="exact"/>
        </dgm:presLayoutVars>
      </dgm:prSet>
      <dgm:spPr/>
    </dgm:pt>
    <dgm:pt modelId="{0A7CFCFF-4758-459C-A532-1D285428A264}" type="pres">
      <dgm:prSet presAssocID="{D6502760-06AC-4271-9189-E19489FD1155}" presName="compNode" presStyleCnt="0"/>
      <dgm:spPr/>
    </dgm:pt>
    <dgm:pt modelId="{9516C2EE-D6DC-41DE-9AD4-816F147F3379}" type="pres">
      <dgm:prSet presAssocID="{D6502760-06AC-4271-9189-E19489FD1155}" presName="iconBgRect" presStyleLbl="bgShp" presStyleIdx="0" presStyleCnt="5"/>
      <dgm:spPr/>
    </dgm:pt>
    <dgm:pt modelId="{122A82ED-8A34-45DC-B832-DB39B1D1A7B2}" type="pres">
      <dgm:prSet presAssocID="{D6502760-06AC-4271-9189-E19489FD1155}"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55903B4-B30F-4F34-BEEB-D2B3E6DE2EFD}" type="pres">
      <dgm:prSet presAssocID="{D6502760-06AC-4271-9189-E19489FD1155}" presName="spaceRect" presStyleCnt="0"/>
      <dgm:spPr/>
    </dgm:pt>
    <dgm:pt modelId="{7C7FB120-EDEB-453A-A5E1-BDC074BEB46B}" type="pres">
      <dgm:prSet presAssocID="{D6502760-06AC-4271-9189-E19489FD1155}" presName="textRect" presStyleLbl="revTx" presStyleIdx="0" presStyleCnt="5" custScaleX="106301">
        <dgm:presLayoutVars>
          <dgm:chMax val="1"/>
          <dgm:chPref val="1"/>
        </dgm:presLayoutVars>
      </dgm:prSet>
      <dgm:spPr/>
    </dgm:pt>
    <dgm:pt modelId="{40B680CC-46E2-48F8-B2F0-AA8C0BF1B66D}" type="pres">
      <dgm:prSet presAssocID="{08499BB3-1044-4A0E-8565-0EA1D9BEA29C}" presName="sibTrans" presStyleCnt="0"/>
      <dgm:spPr/>
    </dgm:pt>
    <dgm:pt modelId="{A8595AAF-BA15-45CD-8729-D66D891E62CE}" type="pres">
      <dgm:prSet presAssocID="{3F830EBC-CA15-4320-A83A-362F4DBDDA80}" presName="compNode" presStyleCnt="0"/>
      <dgm:spPr/>
    </dgm:pt>
    <dgm:pt modelId="{9A4C8A18-E2A2-43CD-96E1-6E422125FFF6}" type="pres">
      <dgm:prSet presAssocID="{3F830EBC-CA15-4320-A83A-362F4DBDDA80}" presName="iconBgRect" presStyleLbl="bgShp" presStyleIdx="1" presStyleCnt="5"/>
      <dgm:spPr/>
    </dgm:pt>
    <dgm:pt modelId="{39B19CFE-DCF0-4006-A111-912255941EE2}" type="pres">
      <dgm:prSet presAssocID="{3F830EBC-CA15-4320-A83A-362F4DBDDA80}"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B7762DDA-41A6-4129-AA3E-DB0331B881AF}" type="pres">
      <dgm:prSet presAssocID="{3F830EBC-CA15-4320-A83A-362F4DBDDA80}" presName="spaceRect" presStyleCnt="0"/>
      <dgm:spPr/>
    </dgm:pt>
    <dgm:pt modelId="{A803A6DA-061C-4E23-84EA-EDC026F8F6E0}" type="pres">
      <dgm:prSet presAssocID="{3F830EBC-CA15-4320-A83A-362F4DBDDA80}" presName="textRect" presStyleLbl="revTx" presStyleIdx="1" presStyleCnt="5">
        <dgm:presLayoutVars>
          <dgm:chMax val="1"/>
          <dgm:chPref val="1"/>
        </dgm:presLayoutVars>
      </dgm:prSet>
      <dgm:spPr/>
    </dgm:pt>
    <dgm:pt modelId="{A6682BE9-28F6-4C7B-A6D9-1F4011DC4A39}" type="pres">
      <dgm:prSet presAssocID="{1322004C-F09D-460B-B3E5-7E604E22F321}" presName="sibTrans" presStyleCnt="0"/>
      <dgm:spPr/>
    </dgm:pt>
    <dgm:pt modelId="{6F1025E9-A18F-4388-B27B-A6EB3BFA2B12}" type="pres">
      <dgm:prSet presAssocID="{B2DA59E5-121C-4B2B-9D8E-7F14879E11FC}" presName="compNode" presStyleCnt="0"/>
      <dgm:spPr/>
    </dgm:pt>
    <dgm:pt modelId="{92047D22-8418-4712-BD99-820B4DDC387B}" type="pres">
      <dgm:prSet presAssocID="{B2DA59E5-121C-4B2B-9D8E-7F14879E11FC}" presName="iconBgRect" presStyleLbl="bgShp" presStyleIdx="2" presStyleCnt="5"/>
      <dgm:spPr/>
    </dgm:pt>
    <dgm:pt modelId="{DC90294D-F87F-4C3A-9D77-53037DE2FF59}" type="pres">
      <dgm:prSet presAssocID="{B2DA59E5-121C-4B2B-9D8E-7F14879E11FC}" presName="iconRect" presStyleLbl="node1" presStyleIdx="2"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Volume with solid fill"/>
        </a:ext>
      </dgm:extLst>
    </dgm:pt>
    <dgm:pt modelId="{EF4B2CCD-8A6F-47A2-AFC2-42226B523D91}" type="pres">
      <dgm:prSet presAssocID="{B2DA59E5-121C-4B2B-9D8E-7F14879E11FC}" presName="spaceRect" presStyleCnt="0"/>
      <dgm:spPr/>
    </dgm:pt>
    <dgm:pt modelId="{B1C59B40-4000-4057-8B97-58B50E52668F}" type="pres">
      <dgm:prSet presAssocID="{B2DA59E5-121C-4B2B-9D8E-7F14879E11FC}" presName="textRect" presStyleLbl="revTx" presStyleIdx="2" presStyleCnt="5">
        <dgm:presLayoutVars>
          <dgm:chMax val="1"/>
          <dgm:chPref val="1"/>
        </dgm:presLayoutVars>
      </dgm:prSet>
      <dgm:spPr/>
    </dgm:pt>
    <dgm:pt modelId="{C78B69F1-E43C-4DBC-B76A-58BDB944E95C}" type="pres">
      <dgm:prSet presAssocID="{4555CA28-DDD4-4D4D-AC0B-BE94634B4219}" presName="sibTrans" presStyleCnt="0"/>
      <dgm:spPr/>
    </dgm:pt>
    <dgm:pt modelId="{6E9DDA9B-ABEE-4D7B-B471-B2A42B483C40}" type="pres">
      <dgm:prSet presAssocID="{4D440273-0EED-4D12-9F30-E2E92A7B7B1E}" presName="compNode" presStyleCnt="0"/>
      <dgm:spPr/>
    </dgm:pt>
    <dgm:pt modelId="{317FA8DD-8F1B-435A-9B88-C8F578455DF5}" type="pres">
      <dgm:prSet presAssocID="{4D440273-0EED-4D12-9F30-E2E92A7B7B1E}" presName="iconBgRect" presStyleLbl="bgShp" presStyleIdx="3" presStyleCnt="5"/>
      <dgm:spPr/>
    </dgm:pt>
    <dgm:pt modelId="{772E8AB0-9763-43A6-8EFD-1B8D6079BC5F}" type="pres">
      <dgm:prSet presAssocID="{4D440273-0EED-4D12-9F30-E2E92A7B7B1E}" presName="iconRect" presStyleLbl="node1" presStyleIdx="3"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eeting with solid fill"/>
        </a:ext>
      </dgm:extLst>
    </dgm:pt>
    <dgm:pt modelId="{AEE74A3E-88CB-4A6C-9FC1-D88BD931AF1E}" type="pres">
      <dgm:prSet presAssocID="{4D440273-0EED-4D12-9F30-E2E92A7B7B1E}" presName="spaceRect" presStyleCnt="0"/>
      <dgm:spPr/>
    </dgm:pt>
    <dgm:pt modelId="{34A3C730-C33C-49A2-BD00-7C64FAE5D70E}" type="pres">
      <dgm:prSet presAssocID="{4D440273-0EED-4D12-9F30-E2E92A7B7B1E}" presName="textRect" presStyleLbl="revTx" presStyleIdx="3" presStyleCnt="5">
        <dgm:presLayoutVars>
          <dgm:chMax val="1"/>
          <dgm:chPref val="1"/>
        </dgm:presLayoutVars>
      </dgm:prSet>
      <dgm:spPr/>
    </dgm:pt>
    <dgm:pt modelId="{3D5D029A-D7B1-4E9F-8BFF-D48929FE4FF9}" type="pres">
      <dgm:prSet presAssocID="{A4A98C70-720F-4046-8955-63D149B003B4}" presName="sibTrans" presStyleCnt="0"/>
      <dgm:spPr/>
    </dgm:pt>
    <dgm:pt modelId="{E263A1FD-CF75-40E5-882D-72E6149AF0C7}" type="pres">
      <dgm:prSet presAssocID="{EF6000A3-208E-494B-9C23-418CFF87458E}" presName="compNode" presStyleCnt="0"/>
      <dgm:spPr/>
    </dgm:pt>
    <dgm:pt modelId="{8E545782-9791-470C-8F15-CAFF20DF1135}" type="pres">
      <dgm:prSet presAssocID="{EF6000A3-208E-494B-9C23-418CFF87458E}" presName="iconBgRect" presStyleLbl="bgShp" presStyleIdx="4" presStyleCnt="5"/>
      <dgm:spPr/>
    </dgm:pt>
    <dgm:pt modelId="{9C150D5B-533A-4031-B177-2FBD7A7B4C63}" type="pres">
      <dgm:prSet presAssocID="{EF6000A3-208E-494B-9C23-418CFF87458E}" presName="iconRect" presStyleLbl="node1" presStyleIdx="4" presStyleCnt="5"/>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ignature with solid fill">
            <a:hlinkClick xmlns:r="http://schemas.openxmlformats.org/officeDocument/2006/relationships" r:id="rId13"/>
          </dgm14:cNvPr>
        </a:ext>
      </dgm:extLst>
    </dgm:pt>
    <dgm:pt modelId="{1D8AECF8-9789-4A40-A3ED-6D2E692772A7}" type="pres">
      <dgm:prSet presAssocID="{EF6000A3-208E-494B-9C23-418CFF87458E}" presName="spaceRect" presStyleCnt="0"/>
      <dgm:spPr/>
    </dgm:pt>
    <dgm:pt modelId="{31A55998-FE7D-4133-A156-4722F5FD67C6}" type="pres">
      <dgm:prSet presAssocID="{EF6000A3-208E-494B-9C23-418CFF87458E}" presName="textRect" presStyleLbl="revTx" presStyleIdx="4" presStyleCnt="5">
        <dgm:presLayoutVars>
          <dgm:chMax val="1"/>
          <dgm:chPref val="1"/>
        </dgm:presLayoutVars>
      </dgm:prSet>
      <dgm:spPr/>
    </dgm:pt>
  </dgm:ptLst>
  <dgm:cxnLst>
    <dgm:cxn modelId="{91B9F218-C357-434E-9105-0B2EAE1E3DF4}" srcId="{BEBAD596-A5C8-4D43-90EC-4AC262D776E9}" destId="{3F830EBC-CA15-4320-A83A-362F4DBDDA80}" srcOrd="1" destOrd="0" parTransId="{04CE1F62-A116-4225-8BB5-A425044D3AF6}" sibTransId="{1322004C-F09D-460B-B3E5-7E604E22F321}"/>
    <dgm:cxn modelId="{80D90E25-9C58-4692-82FA-760C2D722FAB}" type="presOf" srcId="{BEBAD596-A5C8-4D43-90EC-4AC262D776E9}" destId="{A178CFF9-025C-4D6D-9CC2-F1039EF8A89F}" srcOrd="0" destOrd="0" presId="urn:microsoft.com/office/officeart/2018/5/layout/IconCircleLabelList"/>
    <dgm:cxn modelId="{577CEB27-C374-48D6-94DD-D65F0FCAF384}" srcId="{BEBAD596-A5C8-4D43-90EC-4AC262D776E9}" destId="{4D440273-0EED-4D12-9F30-E2E92A7B7B1E}" srcOrd="3" destOrd="0" parTransId="{4C24920F-13B1-47EE-AAFF-F58DDC6E6F5F}" sibTransId="{A4A98C70-720F-4046-8955-63D149B003B4}"/>
    <dgm:cxn modelId="{15CCAC29-65D5-46B9-A1DA-A1A912F542A0}" type="presOf" srcId="{B2DA59E5-121C-4B2B-9D8E-7F14879E11FC}" destId="{B1C59B40-4000-4057-8B97-58B50E52668F}" srcOrd="0" destOrd="0" presId="urn:microsoft.com/office/officeart/2018/5/layout/IconCircleLabelList"/>
    <dgm:cxn modelId="{60349760-A581-4F2D-B96A-13F827741E46}" type="presOf" srcId="{3F830EBC-CA15-4320-A83A-362F4DBDDA80}" destId="{A803A6DA-061C-4E23-84EA-EDC026F8F6E0}" srcOrd="0" destOrd="0" presId="urn:microsoft.com/office/officeart/2018/5/layout/IconCircleLabelList"/>
    <dgm:cxn modelId="{D052A46A-8CE6-4472-A0A6-68DE8AEC8953}" srcId="{BEBAD596-A5C8-4D43-90EC-4AC262D776E9}" destId="{D6502760-06AC-4271-9189-E19489FD1155}" srcOrd="0" destOrd="0" parTransId="{17F10C30-AB2B-4DA2-A1C6-FB5441C367A2}" sibTransId="{08499BB3-1044-4A0E-8565-0EA1D9BEA29C}"/>
    <dgm:cxn modelId="{9D2AD488-A18A-4580-A838-BCDE40A00923}" type="presOf" srcId="{D6502760-06AC-4271-9189-E19489FD1155}" destId="{7C7FB120-EDEB-453A-A5E1-BDC074BEB46B}" srcOrd="0" destOrd="0" presId="urn:microsoft.com/office/officeart/2018/5/layout/IconCircleLabelList"/>
    <dgm:cxn modelId="{214C8D95-7BBC-4B6E-8B61-B57792DA3869}" srcId="{BEBAD596-A5C8-4D43-90EC-4AC262D776E9}" destId="{B2DA59E5-121C-4B2B-9D8E-7F14879E11FC}" srcOrd="2" destOrd="0" parTransId="{90B291AD-E440-47BA-9E6B-FF860F756723}" sibTransId="{4555CA28-DDD4-4D4D-AC0B-BE94634B4219}"/>
    <dgm:cxn modelId="{E7357799-945A-4C11-A35C-7260EADB8FB1}" srcId="{BEBAD596-A5C8-4D43-90EC-4AC262D776E9}" destId="{EF6000A3-208E-494B-9C23-418CFF87458E}" srcOrd="4" destOrd="0" parTransId="{9DDF11B7-E2DA-41C8-8875-B25E840ADA57}" sibTransId="{CB49F79C-D2F3-4A54-867E-607239C37C97}"/>
    <dgm:cxn modelId="{8F56C5B7-C141-4DA0-8DF7-2F3B2E69BEDC}" type="presOf" srcId="{4D440273-0EED-4D12-9F30-E2E92A7B7B1E}" destId="{34A3C730-C33C-49A2-BD00-7C64FAE5D70E}" srcOrd="0" destOrd="0" presId="urn:microsoft.com/office/officeart/2018/5/layout/IconCircleLabelList"/>
    <dgm:cxn modelId="{024B78D7-70CF-4EAB-A7C6-D29817590055}" type="presOf" srcId="{EF6000A3-208E-494B-9C23-418CFF87458E}" destId="{31A55998-FE7D-4133-A156-4722F5FD67C6}" srcOrd="0" destOrd="0" presId="urn:microsoft.com/office/officeart/2018/5/layout/IconCircleLabelList"/>
    <dgm:cxn modelId="{F1E7BD50-FD65-4A44-9BF7-A7EC40D306A7}" type="presParOf" srcId="{A178CFF9-025C-4D6D-9CC2-F1039EF8A89F}" destId="{0A7CFCFF-4758-459C-A532-1D285428A264}" srcOrd="0" destOrd="0" presId="urn:microsoft.com/office/officeart/2018/5/layout/IconCircleLabelList"/>
    <dgm:cxn modelId="{35DBC8BA-0DC3-4ED1-858E-5008466FDB68}" type="presParOf" srcId="{0A7CFCFF-4758-459C-A532-1D285428A264}" destId="{9516C2EE-D6DC-41DE-9AD4-816F147F3379}" srcOrd="0" destOrd="0" presId="urn:microsoft.com/office/officeart/2018/5/layout/IconCircleLabelList"/>
    <dgm:cxn modelId="{1C79600C-08FC-4958-BBEA-20FAEF4CEE55}" type="presParOf" srcId="{0A7CFCFF-4758-459C-A532-1D285428A264}" destId="{122A82ED-8A34-45DC-B832-DB39B1D1A7B2}" srcOrd="1" destOrd="0" presId="urn:microsoft.com/office/officeart/2018/5/layout/IconCircleLabelList"/>
    <dgm:cxn modelId="{D71508D3-C3FA-473E-A79F-17BB4BCDA6FA}" type="presParOf" srcId="{0A7CFCFF-4758-459C-A532-1D285428A264}" destId="{155903B4-B30F-4F34-BEEB-D2B3E6DE2EFD}" srcOrd="2" destOrd="0" presId="urn:microsoft.com/office/officeart/2018/5/layout/IconCircleLabelList"/>
    <dgm:cxn modelId="{3E40495A-1C15-4167-ABAE-D2C2BED330B5}" type="presParOf" srcId="{0A7CFCFF-4758-459C-A532-1D285428A264}" destId="{7C7FB120-EDEB-453A-A5E1-BDC074BEB46B}" srcOrd="3" destOrd="0" presId="urn:microsoft.com/office/officeart/2018/5/layout/IconCircleLabelList"/>
    <dgm:cxn modelId="{D8D49EF0-0666-4B77-B968-4F0E2C8B99AB}" type="presParOf" srcId="{A178CFF9-025C-4D6D-9CC2-F1039EF8A89F}" destId="{40B680CC-46E2-48F8-B2F0-AA8C0BF1B66D}" srcOrd="1" destOrd="0" presId="urn:microsoft.com/office/officeart/2018/5/layout/IconCircleLabelList"/>
    <dgm:cxn modelId="{C60719A7-D3F6-421D-AB6C-F388B0C5770B}" type="presParOf" srcId="{A178CFF9-025C-4D6D-9CC2-F1039EF8A89F}" destId="{A8595AAF-BA15-45CD-8729-D66D891E62CE}" srcOrd="2" destOrd="0" presId="urn:microsoft.com/office/officeart/2018/5/layout/IconCircleLabelList"/>
    <dgm:cxn modelId="{917B3BEA-CD04-47BC-B09F-6843AAA8C0AA}" type="presParOf" srcId="{A8595AAF-BA15-45CD-8729-D66D891E62CE}" destId="{9A4C8A18-E2A2-43CD-96E1-6E422125FFF6}" srcOrd="0" destOrd="0" presId="urn:microsoft.com/office/officeart/2018/5/layout/IconCircleLabelList"/>
    <dgm:cxn modelId="{061E333A-596C-4F51-AB00-022DAC125860}" type="presParOf" srcId="{A8595AAF-BA15-45CD-8729-D66D891E62CE}" destId="{39B19CFE-DCF0-4006-A111-912255941EE2}" srcOrd="1" destOrd="0" presId="urn:microsoft.com/office/officeart/2018/5/layout/IconCircleLabelList"/>
    <dgm:cxn modelId="{1FD3428E-70BF-4B2A-A705-234F9A009B92}" type="presParOf" srcId="{A8595AAF-BA15-45CD-8729-D66D891E62CE}" destId="{B7762DDA-41A6-4129-AA3E-DB0331B881AF}" srcOrd="2" destOrd="0" presId="urn:microsoft.com/office/officeart/2018/5/layout/IconCircleLabelList"/>
    <dgm:cxn modelId="{8176A987-C577-4255-A25A-3AAB84FBFFD4}" type="presParOf" srcId="{A8595AAF-BA15-45CD-8729-D66D891E62CE}" destId="{A803A6DA-061C-4E23-84EA-EDC026F8F6E0}" srcOrd="3" destOrd="0" presId="urn:microsoft.com/office/officeart/2018/5/layout/IconCircleLabelList"/>
    <dgm:cxn modelId="{F94138D3-6C27-4C42-A6CE-6B5D5ADA2A86}" type="presParOf" srcId="{A178CFF9-025C-4D6D-9CC2-F1039EF8A89F}" destId="{A6682BE9-28F6-4C7B-A6D9-1F4011DC4A39}" srcOrd="3" destOrd="0" presId="urn:microsoft.com/office/officeart/2018/5/layout/IconCircleLabelList"/>
    <dgm:cxn modelId="{AA516AC9-D40B-4EF9-8D9F-CC1708AEB73A}" type="presParOf" srcId="{A178CFF9-025C-4D6D-9CC2-F1039EF8A89F}" destId="{6F1025E9-A18F-4388-B27B-A6EB3BFA2B12}" srcOrd="4" destOrd="0" presId="urn:microsoft.com/office/officeart/2018/5/layout/IconCircleLabelList"/>
    <dgm:cxn modelId="{5385580B-D956-4986-A73B-E99D966825B7}" type="presParOf" srcId="{6F1025E9-A18F-4388-B27B-A6EB3BFA2B12}" destId="{92047D22-8418-4712-BD99-820B4DDC387B}" srcOrd="0" destOrd="0" presId="urn:microsoft.com/office/officeart/2018/5/layout/IconCircleLabelList"/>
    <dgm:cxn modelId="{032DCACD-1D35-482E-8646-5EA8A0F4D59D}" type="presParOf" srcId="{6F1025E9-A18F-4388-B27B-A6EB3BFA2B12}" destId="{DC90294D-F87F-4C3A-9D77-53037DE2FF59}" srcOrd="1" destOrd="0" presId="urn:microsoft.com/office/officeart/2018/5/layout/IconCircleLabelList"/>
    <dgm:cxn modelId="{BEDC10E1-7E11-4A9C-8F48-25B42424DD8D}" type="presParOf" srcId="{6F1025E9-A18F-4388-B27B-A6EB3BFA2B12}" destId="{EF4B2CCD-8A6F-47A2-AFC2-42226B523D91}" srcOrd="2" destOrd="0" presId="urn:microsoft.com/office/officeart/2018/5/layout/IconCircleLabelList"/>
    <dgm:cxn modelId="{1648F3A2-A3AA-4BD6-B6A4-587C52B49EC2}" type="presParOf" srcId="{6F1025E9-A18F-4388-B27B-A6EB3BFA2B12}" destId="{B1C59B40-4000-4057-8B97-58B50E52668F}" srcOrd="3" destOrd="0" presId="urn:microsoft.com/office/officeart/2018/5/layout/IconCircleLabelList"/>
    <dgm:cxn modelId="{679870AD-63AA-4230-BC69-D3631CBFE199}" type="presParOf" srcId="{A178CFF9-025C-4D6D-9CC2-F1039EF8A89F}" destId="{C78B69F1-E43C-4DBC-B76A-58BDB944E95C}" srcOrd="5" destOrd="0" presId="urn:microsoft.com/office/officeart/2018/5/layout/IconCircleLabelList"/>
    <dgm:cxn modelId="{C91CE6A8-BD07-41A7-8863-BE1FCAB78F69}" type="presParOf" srcId="{A178CFF9-025C-4D6D-9CC2-F1039EF8A89F}" destId="{6E9DDA9B-ABEE-4D7B-B471-B2A42B483C40}" srcOrd="6" destOrd="0" presId="urn:microsoft.com/office/officeart/2018/5/layout/IconCircleLabelList"/>
    <dgm:cxn modelId="{6FB1C77A-6626-4A37-B9CE-55BEAC319EF8}" type="presParOf" srcId="{6E9DDA9B-ABEE-4D7B-B471-B2A42B483C40}" destId="{317FA8DD-8F1B-435A-9B88-C8F578455DF5}" srcOrd="0" destOrd="0" presId="urn:microsoft.com/office/officeart/2018/5/layout/IconCircleLabelList"/>
    <dgm:cxn modelId="{52CD76EC-4CB8-46F6-8314-B23BC25EC32F}" type="presParOf" srcId="{6E9DDA9B-ABEE-4D7B-B471-B2A42B483C40}" destId="{772E8AB0-9763-43A6-8EFD-1B8D6079BC5F}" srcOrd="1" destOrd="0" presId="urn:microsoft.com/office/officeart/2018/5/layout/IconCircleLabelList"/>
    <dgm:cxn modelId="{8F5C9B5E-CC7F-4790-88E1-C2C5F4E9C124}" type="presParOf" srcId="{6E9DDA9B-ABEE-4D7B-B471-B2A42B483C40}" destId="{AEE74A3E-88CB-4A6C-9FC1-D88BD931AF1E}" srcOrd="2" destOrd="0" presId="urn:microsoft.com/office/officeart/2018/5/layout/IconCircleLabelList"/>
    <dgm:cxn modelId="{4B50C4D9-3879-4A34-B7D7-793550E90BF5}" type="presParOf" srcId="{6E9DDA9B-ABEE-4D7B-B471-B2A42B483C40}" destId="{34A3C730-C33C-49A2-BD00-7C64FAE5D70E}" srcOrd="3" destOrd="0" presId="urn:microsoft.com/office/officeart/2018/5/layout/IconCircleLabelList"/>
    <dgm:cxn modelId="{DB230FC3-F723-4ECA-8819-A0AAA9910D52}" type="presParOf" srcId="{A178CFF9-025C-4D6D-9CC2-F1039EF8A89F}" destId="{3D5D029A-D7B1-4E9F-8BFF-D48929FE4FF9}" srcOrd="7" destOrd="0" presId="urn:microsoft.com/office/officeart/2018/5/layout/IconCircleLabelList"/>
    <dgm:cxn modelId="{BD880E6A-573E-4308-A23E-8340270814A0}" type="presParOf" srcId="{A178CFF9-025C-4D6D-9CC2-F1039EF8A89F}" destId="{E263A1FD-CF75-40E5-882D-72E6149AF0C7}" srcOrd="8" destOrd="0" presId="urn:microsoft.com/office/officeart/2018/5/layout/IconCircleLabelList"/>
    <dgm:cxn modelId="{6493351D-78B3-4D6A-B4F9-0A4C46EC25E5}" type="presParOf" srcId="{E263A1FD-CF75-40E5-882D-72E6149AF0C7}" destId="{8E545782-9791-470C-8F15-CAFF20DF1135}" srcOrd="0" destOrd="0" presId="urn:microsoft.com/office/officeart/2018/5/layout/IconCircleLabelList"/>
    <dgm:cxn modelId="{122ECE92-DD9C-4592-B06C-A3D0E99619D3}" type="presParOf" srcId="{E263A1FD-CF75-40E5-882D-72E6149AF0C7}" destId="{9C150D5B-533A-4031-B177-2FBD7A7B4C63}" srcOrd="1" destOrd="0" presId="urn:microsoft.com/office/officeart/2018/5/layout/IconCircleLabelList"/>
    <dgm:cxn modelId="{36B30C6D-E507-472E-8696-BFA257E9A19A}" type="presParOf" srcId="{E263A1FD-CF75-40E5-882D-72E6149AF0C7}" destId="{1D8AECF8-9789-4A40-A3ED-6D2E692772A7}" srcOrd="2" destOrd="0" presId="urn:microsoft.com/office/officeart/2018/5/layout/IconCircleLabelList"/>
    <dgm:cxn modelId="{09AC8A21-2640-4A63-8833-A586C1514090}" type="presParOf" srcId="{E263A1FD-CF75-40E5-882D-72E6149AF0C7}" destId="{31A55998-FE7D-4133-A156-4722F5FD67C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7EE1B1-6308-4E7B-9756-75F15D8E5646}"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26C6B46D-08B3-40F7-8694-FFCD4867E921}">
      <dgm:prSet custT="1"/>
      <dgm:spPr/>
      <dgm:t>
        <a:bodyPr/>
        <a:lstStyle/>
        <a:p>
          <a:r>
            <a:rPr lang="en-US" sz="2000" b="0" i="0"/>
            <a:t>Add more application features </a:t>
          </a:r>
          <a:endParaRPr lang="en-US" sz="2000"/>
        </a:p>
      </dgm:t>
    </dgm:pt>
    <dgm:pt modelId="{83F8F007-BAF6-47A9-BF0B-4BAC1AAB6844}" type="parTrans" cxnId="{E3A6B6BC-71D7-4EBC-A398-B1A328C29B82}">
      <dgm:prSet/>
      <dgm:spPr/>
      <dgm:t>
        <a:bodyPr/>
        <a:lstStyle/>
        <a:p>
          <a:endParaRPr lang="en-US" sz="2000"/>
        </a:p>
      </dgm:t>
    </dgm:pt>
    <dgm:pt modelId="{23BAC6FA-4B36-4D53-ACF3-2BF7FB7E7266}" type="sibTrans" cxnId="{E3A6B6BC-71D7-4EBC-A398-B1A328C29B82}">
      <dgm:prSet/>
      <dgm:spPr/>
      <dgm:t>
        <a:bodyPr/>
        <a:lstStyle/>
        <a:p>
          <a:endParaRPr lang="en-US" sz="2000"/>
        </a:p>
      </dgm:t>
    </dgm:pt>
    <dgm:pt modelId="{423CF252-E5C1-4D75-B623-EC4FA5CEA59A}">
      <dgm:prSet custT="1"/>
      <dgm:spPr/>
      <dgm:t>
        <a:bodyPr/>
        <a:lstStyle/>
        <a:p>
          <a:r>
            <a:rPr lang="en-US" sz="2000"/>
            <a:t>Improve Summarization Model</a:t>
          </a:r>
        </a:p>
      </dgm:t>
    </dgm:pt>
    <dgm:pt modelId="{614B87DE-FE47-4AFD-87CC-487C4F14570C}" type="parTrans" cxnId="{04BCEA4C-FF88-4E67-809F-221663EAB1EB}">
      <dgm:prSet/>
      <dgm:spPr/>
      <dgm:t>
        <a:bodyPr/>
        <a:lstStyle/>
        <a:p>
          <a:endParaRPr lang="en-US" sz="2000"/>
        </a:p>
      </dgm:t>
    </dgm:pt>
    <dgm:pt modelId="{75DCB656-DC4E-4DB6-9CE3-16A6BC6BDBD6}" type="sibTrans" cxnId="{04BCEA4C-FF88-4E67-809F-221663EAB1EB}">
      <dgm:prSet/>
      <dgm:spPr/>
      <dgm:t>
        <a:bodyPr/>
        <a:lstStyle/>
        <a:p>
          <a:endParaRPr lang="en-US" sz="2000"/>
        </a:p>
      </dgm:t>
    </dgm:pt>
    <dgm:pt modelId="{15464F1F-8B7A-46FD-AC46-C1DF483744D9}">
      <dgm:prSet custT="1"/>
      <dgm:spPr/>
      <dgm:t>
        <a:bodyPr/>
        <a:lstStyle/>
        <a:p>
          <a:r>
            <a:rPr lang="en-US" sz="2000">
              <a:latin typeface="Calibri Light" panose="020F0302020204030204"/>
            </a:rPr>
            <a:t>Improve model with data however we need reference summary. </a:t>
          </a:r>
          <a:endParaRPr lang="en-US" sz="2000"/>
        </a:p>
      </dgm:t>
    </dgm:pt>
    <dgm:pt modelId="{1E95AB71-6105-42A3-AEBD-4A502B205F03}" type="parTrans" cxnId="{C5EAD52D-0EB8-40DB-9095-77E2B8E394B1}">
      <dgm:prSet/>
      <dgm:spPr/>
      <dgm:t>
        <a:bodyPr/>
        <a:lstStyle/>
        <a:p>
          <a:endParaRPr lang="en-US" sz="2000"/>
        </a:p>
      </dgm:t>
    </dgm:pt>
    <dgm:pt modelId="{B4CDD1C3-6BC9-447A-B462-C03242E3A07E}" type="sibTrans" cxnId="{C5EAD52D-0EB8-40DB-9095-77E2B8E394B1}">
      <dgm:prSet/>
      <dgm:spPr/>
      <dgm:t>
        <a:bodyPr/>
        <a:lstStyle/>
        <a:p>
          <a:endParaRPr lang="en-US" sz="2000"/>
        </a:p>
      </dgm:t>
    </dgm:pt>
    <dgm:pt modelId="{6170288B-EC07-8547-B6C8-197BF48406D4}">
      <dgm:prSet custT="1"/>
      <dgm:spPr/>
      <dgm:t>
        <a:bodyPr/>
        <a:lstStyle/>
        <a:p>
          <a:r>
            <a:rPr lang="en-US" sz="2000"/>
            <a:t>Visualization of meeting using colors and waveforms</a:t>
          </a:r>
        </a:p>
      </dgm:t>
    </dgm:pt>
    <dgm:pt modelId="{3B3B9E4C-E021-6B49-A69F-DC37346C64B8}" type="parTrans" cxnId="{DE9E8B3B-AAF3-0F43-876B-50963BFDC234}">
      <dgm:prSet/>
      <dgm:spPr/>
      <dgm:t>
        <a:bodyPr/>
        <a:lstStyle/>
        <a:p>
          <a:endParaRPr lang="en-US" sz="2000"/>
        </a:p>
      </dgm:t>
    </dgm:pt>
    <dgm:pt modelId="{C4339710-B4DD-CD4B-B16F-AE2D0EBC26E2}" type="sibTrans" cxnId="{DE9E8B3B-AAF3-0F43-876B-50963BFDC234}">
      <dgm:prSet/>
      <dgm:spPr/>
      <dgm:t>
        <a:bodyPr/>
        <a:lstStyle/>
        <a:p>
          <a:endParaRPr lang="en-US" sz="2000"/>
        </a:p>
      </dgm:t>
    </dgm:pt>
    <dgm:pt modelId="{14BED0DC-BEB6-304B-A85F-C661F656CE10}">
      <dgm:prSet custT="1"/>
      <dgm:spPr/>
      <dgm:t>
        <a:bodyPr/>
        <a:lstStyle/>
        <a:p>
          <a:r>
            <a:rPr lang="en-US" sz="2000"/>
            <a:t>Speaker Recognition - learn overtime to recognize previously encountered voice</a:t>
          </a:r>
        </a:p>
      </dgm:t>
    </dgm:pt>
    <dgm:pt modelId="{DB95FC55-5F67-9D44-BADB-6112374C6CB2}" type="parTrans" cxnId="{2561C460-F0A1-4B42-8ED0-93FA8F216C9C}">
      <dgm:prSet/>
      <dgm:spPr/>
      <dgm:t>
        <a:bodyPr/>
        <a:lstStyle/>
        <a:p>
          <a:endParaRPr lang="en-US" sz="2000"/>
        </a:p>
      </dgm:t>
    </dgm:pt>
    <dgm:pt modelId="{85402BBD-A0C5-C746-9022-37B543A83C11}" type="sibTrans" cxnId="{2561C460-F0A1-4B42-8ED0-93FA8F216C9C}">
      <dgm:prSet/>
      <dgm:spPr/>
      <dgm:t>
        <a:bodyPr/>
        <a:lstStyle/>
        <a:p>
          <a:endParaRPr lang="en-US" sz="2000"/>
        </a:p>
      </dgm:t>
    </dgm:pt>
    <dgm:pt modelId="{66222255-F4F5-A547-8AD3-1F55847E7560}">
      <dgm:prSet custT="1"/>
      <dgm:spPr/>
      <dgm:t>
        <a:bodyPr/>
        <a:lstStyle/>
        <a:p>
          <a:r>
            <a:rPr lang="en-US" sz="2000"/>
            <a:t>Sentiment Analysis </a:t>
          </a:r>
        </a:p>
      </dgm:t>
    </dgm:pt>
    <dgm:pt modelId="{6AE38158-80D0-AD41-B5F0-11EAC8B5A6AC}" type="parTrans" cxnId="{EAA793AC-F322-AC4F-BA2E-73B78A22D3D9}">
      <dgm:prSet/>
      <dgm:spPr/>
      <dgm:t>
        <a:bodyPr/>
        <a:lstStyle/>
        <a:p>
          <a:endParaRPr lang="en-US" sz="2000"/>
        </a:p>
      </dgm:t>
    </dgm:pt>
    <dgm:pt modelId="{884365CC-C2AE-5349-ACE9-F7B1C06D9550}" type="sibTrans" cxnId="{EAA793AC-F322-AC4F-BA2E-73B78A22D3D9}">
      <dgm:prSet/>
      <dgm:spPr/>
      <dgm:t>
        <a:bodyPr/>
        <a:lstStyle/>
        <a:p>
          <a:endParaRPr lang="en-US" sz="2000"/>
        </a:p>
      </dgm:t>
    </dgm:pt>
    <dgm:pt modelId="{A3EAE1E7-C2FC-5841-AF41-29621D1962E4}">
      <dgm:prSet custT="1"/>
      <dgm:spPr/>
      <dgm:t>
        <a:bodyPr/>
        <a:lstStyle/>
        <a:p>
          <a:r>
            <a:rPr lang="en-US" sz="2000" b="1">
              <a:latin typeface="Calibri Light" panose="020F0302020204030204"/>
            </a:rPr>
            <a:t>Volunteers are always welcome!</a:t>
          </a:r>
          <a:endParaRPr lang="en-US" sz="2000"/>
        </a:p>
      </dgm:t>
    </dgm:pt>
    <dgm:pt modelId="{CE3D2098-B464-CD40-B986-B55972324DCD}" type="parTrans" cxnId="{B98D5A42-B85C-B543-B0EF-1BBC5A392700}">
      <dgm:prSet/>
      <dgm:spPr/>
      <dgm:t>
        <a:bodyPr/>
        <a:lstStyle/>
        <a:p>
          <a:endParaRPr lang="en-US" sz="2000"/>
        </a:p>
      </dgm:t>
    </dgm:pt>
    <dgm:pt modelId="{F382F009-FEC0-0E40-A9E5-9F6BB21ABDD7}" type="sibTrans" cxnId="{B98D5A42-B85C-B543-B0EF-1BBC5A392700}">
      <dgm:prSet/>
      <dgm:spPr/>
      <dgm:t>
        <a:bodyPr/>
        <a:lstStyle/>
        <a:p>
          <a:endParaRPr lang="en-US" sz="2000"/>
        </a:p>
      </dgm:t>
    </dgm:pt>
    <dgm:pt modelId="{24AD3011-2704-5F4B-903E-1FF05BF7C699}" type="pres">
      <dgm:prSet presAssocID="{5F7EE1B1-6308-4E7B-9756-75F15D8E5646}" presName="linear" presStyleCnt="0">
        <dgm:presLayoutVars>
          <dgm:dir/>
          <dgm:animLvl val="lvl"/>
          <dgm:resizeHandles val="exact"/>
        </dgm:presLayoutVars>
      </dgm:prSet>
      <dgm:spPr/>
    </dgm:pt>
    <dgm:pt modelId="{D35F656B-5E30-2346-8E20-C5C044A31BB1}" type="pres">
      <dgm:prSet presAssocID="{26C6B46D-08B3-40F7-8694-FFCD4867E921}" presName="parentLin" presStyleCnt="0"/>
      <dgm:spPr/>
    </dgm:pt>
    <dgm:pt modelId="{0FD3B56B-CEEE-4546-88EB-F90AA2BE42F1}" type="pres">
      <dgm:prSet presAssocID="{26C6B46D-08B3-40F7-8694-FFCD4867E921}" presName="parentLeftMargin" presStyleLbl="node1" presStyleIdx="0" presStyleCnt="2"/>
      <dgm:spPr/>
    </dgm:pt>
    <dgm:pt modelId="{5D531250-4FD8-BA4C-8B1E-BBD3834D62FB}" type="pres">
      <dgm:prSet presAssocID="{26C6B46D-08B3-40F7-8694-FFCD4867E921}" presName="parentText" presStyleLbl="node1" presStyleIdx="0" presStyleCnt="2">
        <dgm:presLayoutVars>
          <dgm:chMax val="0"/>
          <dgm:bulletEnabled val="1"/>
        </dgm:presLayoutVars>
      </dgm:prSet>
      <dgm:spPr/>
    </dgm:pt>
    <dgm:pt modelId="{771C6D70-2C11-C741-8410-FFD7511FAD0C}" type="pres">
      <dgm:prSet presAssocID="{26C6B46D-08B3-40F7-8694-FFCD4867E921}" presName="negativeSpace" presStyleCnt="0"/>
      <dgm:spPr/>
    </dgm:pt>
    <dgm:pt modelId="{0A2DB38C-57CD-B44F-8BEA-5CE72597DE10}" type="pres">
      <dgm:prSet presAssocID="{26C6B46D-08B3-40F7-8694-FFCD4867E921}" presName="childText" presStyleLbl="conFgAcc1" presStyleIdx="0" presStyleCnt="2">
        <dgm:presLayoutVars>
          <dgm:bulletEnabled val="1"/>
        </dgm:presLayoutVars>
      </dgm:prSet>
      <dgm:spPr/>
    </dgm:pt>
    <dgm:pt modelId="{F59DF913-8952-EA43-966E-728A3A3505A1}" type="pres">
      <dgm:prSet presAssocID="{23BAC6FA-4B36-4D53-ACF3-2BF7FB7E7266}" presName="spaceBetweenRectangles" presStyleCnt="0"/>
      <dgm:spPr/>
    </dgm:pt>
    <dgm:pt modelId="{D7CDAC00-78C8-1240-B069-DF8938D0F1F9}" type="pres">
      <dgm:prSet presAssocID="{423CF252-E5C1-4D75-B623-EC4FA5CEA59A}" presName="parentLin" presStyleCnt="0"/>
      <dgm:spPr/>
    </dgm:pt>
    <dgm:pt modelId="{B0348A8F-08A3-204E-A03C-67B0D1B37BE3}" type="pres">
      <dgm:prSet presAssocID="{423CF252-E5C1-4D75-B623-EC4FA5CEA59A}" presName="parentLeftMargin" presStyleLbl="node1" presStyleIdx="0" presStyleCnt="2"/>
      <dgm:spPr/>
    </dgm:pt>
    <dgm:pt modelId="{4EFC78C9-6481-BB46-9412-B9FAD89FE0A8}" type="pres">
      <dgm:prSet presAssocID="{423CF252-E5C1-4D75-B623-EC4FA5CEA59A}" presName="parentText" presStyleLbl="node1" presStyleIdx="1" presStyleCnt="2">
        <dgm:presLayoutVars>
          <dgm:chMax val="0"/>
          <dgm:bulletEnabled val="1"/>
        </dgm:presLayoutVars>
      </dgm:prSet>
      <dgm:spPr/>
    </dgm:pt>
    <dgm:pt modelId="{E8D56B90-6211-0D43-8FED-C7A347260A42}" type="pres">
      <dgm:prSet presAssocID="{423CF252-E5C1-4D75-B623-EC4FA5CEA59A}" presName="negativeSpace" presStyleCnt="0"/>
      <dgm:spPr/>
    </dgm:pt>
    <dgm:pt modelId="{7CF9F9BE-A11B-AD48-9A59-7CF81C69580D}" type="pres">
      <dgm:prSet presAssocID="{423CF252-E5C1-4D75-B623-EC4FA5CEA59A}" presName="childText" presStyleLbl="conFgAcc1" presStyleIdx="1" presStyleCnt="2">
        <dgm:presLayoutVars>
          <dgm:bulletEnabled val="1"/>
        </dgm:presLayoutVars>
      </dgm:prSet>
      <dgm:spPr/>
    </dgm:pt>
  </dgm:ptLst>
  <dgm:cxnLst>
    <dgm:cxn modelId="{9268810D-6547-6F48-BB68-E17CF1BA9BA7}" type="presOf" srcId="{15464F1F-8B7A-46FD-AC46-C1DF483744D9}" destId="{7CF9F9BE-A11B-AD48-9A59-7CF81C69580D}" srcOrd="0" destOrd="0" presId="urn:microsoft.com/office/officeart/2005/8/layout/list1"/>
    <dgm:cxn modelId="{5B8EE028-DF75-0749-A1A4-79C1E4CD7CA6}" type="presOf" srcId="{14BED0DC-BEB6-304B-A85F-C661F656CE10}" destId="{0A2DB38C-57CD-B44F-8BEA-5CE72597DE10}" srcOrd="0" destOrd="1" presId="urn:microsoft.com/office/officeart/2005/8/layout/list1"/>
    <dgm:cxn modelId="{C5EAD52D-0EB8-40DB-9095-77E2B8E394B1}" srcId="{423CF252-E5C1-4D75-B623-EC4FA5CEA59A}" destId="{15464F1F-8B7A-46FD-AC46-C1DF483744D9}" srcOrd="0" destOrd="0" parTransId="{1E95AB71-6105-42A3-AEBD-4A502B205F03}" sibTransId="{B4CDD1C3-6BC9-447A-B462-C03242E3A07E}"/>
    <dgm:cxn modelId="{5ED91F30-6AB0-C343-BB0C-EC672902A07C}" type="presOf" srcId="{6170288B-EC07-8547-B6C8-197BF48406D4}" destId="{0A2DB38C-57CD-B44F-8BEA-5CE72597DE10}" srcOrd="0" destOrd="0" presId="urn:microsoft.com/office/officeart/2005/8/layout/list1"/>
    <dgm:cxn modelId="{DE9E8B3B-AAF3-0F43-876B-50963BFDC234}" srcId="{26C6B46D-08B3-40F7-8694-FFCD4867E921}" destId="{6170288B-EC07-8547-B6C8-197BF48406D4}" srcOrd="0" destOrd="0" parTransId="{3B3B9E4C-E021-6B49-A69F-DC37346C64B8}" sibTransId="{C4339710-B4DD-CD4B-B16F-AE2D0EBC26E2}"/>
    <dgm:cxn modelId="{2561C460-F0A1-4B42-8ED0-93FA8F216C9C}" srcId="{26C6B46D-08B3-40F7-8694-FFCD4867E921}" destId="{14BED0DC-BEB6-304B-A85F-C661F656CE10}" srcOrd="1" destOrd="0" parTransId="{DB95FC55-5F67-9D44-BADB-6112374C6CB2}" sibTransId="{85402BBD-A0C5-C746-9022-37B543A83C11}"/>
    <dgm:cxn modelId="{B98D5A42-B85C-B543-B0EF-1BBC5A392700}" srcId="{423CF252-E5C1-4D75-B623-EC4FA5CEA59A}" destId="{A3EAE1E7-C2FC-5841-AF41-29621D1962E4}" srcOrd="1" destOrd="0" parTransId="{CE3D2098-B464-CD40-B986-B55972324DCD}" sibTransId="{F382F009-FEC0-0E40-A9E5-9F6BB21ABDD7}"/>
    <dgm:cxn modelId="{6D747C65-5E87-AD4D-98CB-B54F7CE126B9}" type="presOf" srcId="{26C6B46D-08B3-40F7-8694-FFCD4867E921}" destId="{5D531250-4FD8-BA4C-8B1E-BBD3834D62FB}" srcOrd="1" destOrd="0" presId="urn:microsoft.com/office/officeart/2005/8/layout/list1"/>
    <dgm:cxn modelId="{4090216A-A173-4345-95C0-E67FC7FF6A03}" type="presOf" srcId="{5F7EE1B1-6308-4E7B-9756-75F15D8E5646}" destId="{24AD3011-2704-5F4B-903E-1FF05BF7C699}" srcOrd="0" destOrd="0" presId="urn:microsoft.com/office/officeart/2005/8/layout/list1"/>
    <dgm:cxn modelId="{CE188E4A-2C95-A648-8813-A42B5E2EDF82}" type="presOf" srcId="{423CF252-E5C1-4D75-B623-EC4FA5CEA59A}" destId="{4EFC78C9-6481-BB46-9412-B9FAD89FE0A8}" srcOrd="1" destOrd="0" presId="urn:microsoft.com/office/officeart/2005/8/layout/list1"/>
    <dgm:cxn modelId="{F964BC6A-4F72-A345-8939-B98CD6DCE12E}" type="presOf" srcId="{A3EAE1E7-C2FC-5841-AF41-29621D1962E4}" destId="{7CF9F9BE-A11B-AD48-9A59-7CF81C69580D}" srcOrd="0" destOrd="1" presId="urn:microsoft.com/office/officeart/2005/8/layout/list1"/>
    <dgm:cxn modelId="{04BCEA4C-FF88-4E67-809F-221663EAB1EB}" srcId="{5F7EE1B1-6308-4E7B-9756-75F15D8E5646}" destId="{423CF252-E5C1-4D75-B623-EC4FA5CEA59A}" srcOrd="1" destOrd="0" parTransId="{614B87DE-FE47-4AFD-87CC-487C4F14570C}" sibTransId="{75DCB656-DC4E-4DB6-9CE3-16A6BC6BDBD6}"/>
    <dgm:cxn modelId="{594E634F-9C89-FF47-9418-F6F0D0A28C98}" type="presOf" srcId="{423CF252-E5C1-4D75-B623-EC4FA5CEA59A}" destId="{B0348A8F-08A3-204E-A03C-67B0D1B37BE3}" srcOrd="0" destOrd="0" presId="urn:microsoft.com/office/officeart/2005/8/layout/list1"/>
    <dgm:cxn modelId="{EAA793AC-F322-AC4F-BA2E-73B78A22D3D9}" srcId="{26C6B46D-08B3-40F7-8694-FFCD4867E921}" destId="{66222255-F4F5-A547-8AD3-1F55847E7560}" srcOrd="2" destOrd="0" parTransId="{6AE38158-80D0-AD41-B5F0-11EAC8B5A6AC}" sibTransId="{884365CC-C2AE-5349-ACE9-F7B1C06D9550}"/>
    <dgm:cxn modelId="{79B980B4-BA88-3940-85D0-B4964E4C89E6}" type="presOf" srcId="{66222255-F4F5-A547-8AD3-1F55847E7560}" destId="{0A2DB38C-57CD-B44F-8BEA-5CE72597DE10}" srcOrd="0" destOrd="2" presId="urn:microsoft.com/office/officeart/2005/8/layout/list1"/>
    <dgm:cxn modelId="{E3A6B6BC-71D7-4EBC-A398-B1A328C29B82}" srcId="{5F7EE1B1-6308-4E7B-9756-75F15D8E5646}" destId="{26C6B46D-08B3-40F7-8694-FFCD4867E921}" srcOrd="0" destOrd="0" parTransId="{83F8F007-BAF6-47A9-BF0B-4BAC1AAB6844}" sibTransId="{23BAC6FA-4B36-4D53-ACF3-2BF7FB7E7266}"/>
    <dgm:cxn modelId="{18D6F6DB-8EF6-EF42-B0ED-A76F87E6B78B}" type="presOf" srcId="{26C6B46D-08B3-40F7-8694-FFCD4867E921}" destId="{0FD3B56B-CEEE-4546-88EB-F90AA2BE42F1}" srcOrd="0" destOrd="0" presId="urn:microsoft.com/office/officeart/2005/8/layout/list1"/>
    <dgm:cxn modelId="{7E719292-0713-D04D-B1C4-650DC3B23114}" type="presParOf" srcId="{24AD3011-2704-5F4B-903E-1FF05BF7C699}" destId="{D35F656B-5E30-2346-8E20-C5C044A31BB1}" srcOrd="0" destOrd="0" presId="urn:microsoft.com/office/officeart/2005/8/layout/list1"/>
    <dgm:cxn modelId="{E32F86E5-123F-744D-A3DE-DB15B946D614}" type="presParOf" srcId="{D35F656B-5E30-2346-8E20-C5C044A31BB1}" destId="{0FD3B56B-CEEE-4546-88EB-F90AA2BE42F1}" srcOrd="0" destOrd="0" presId="urn:microsoft.com/office/officeart/2005/8/layout/list1"/>
    <dgm:cxn modelId="{9D23CFE6-A2DE-8443-BCA7-973FCF798AAC}" type="presParOf" srcId="{D35F656B-5E30-2346-8E20-C5C044A31BB1}" destId="{5D531250-4FD8-BA4C-8B1E-BBD3834D62FB}" srcOrd="1" destOrd="0" presId="urn:microsoft.com/office/officeart/2005/8/layout/list1"/>
    <dgm:cxn modelId="{02A79C40-BA6F-CB42-89C4-5634E53FE2D6}" type="presParOf" srcId="{24AD3011-2704-5F4B-903E-1FF05BF7C699}" destId="{771C6D70-2C11-C741-8410-FFD7511FAD0C}" srcOrd="1" destOrd="0" presId="urn:microsoft.com/office/officeart/2005/8/layout/list1"/>
    <dgm:cxn modelId="{2186DC8C-8847-2E4A-A32E-2FE210A0DFF1}" type="presParOf" srcId="{24AD3011-2704-5F4B-903E-1FF05BF7C699}" destId="{0A2DB38C-57CD-B44F-8BEA-5CE72597DE10}" srcOrd="2" destOrd="0" presId="urn:microsoft.com/office/officeart/2005/8/layout/list1"/>
    <dgm:cxn modelId="{FE9CEDF8-522B-294E-AED3-5547298BD179}" type="presParOf" srcId="{24AD3011-2704-5F4B-903E-1FF05BF7C699}" destId="{F59DF913-8952-EA43-966E-728A3A3505A1}" srcOrd="3" destOrd="0" presId="urn:microsoft.com/office/officeart/2005/8/layout/list1"/>
    <dgm:cxn modelId="{D2F77D7E-2784-CB48-BD45-47F1E69ABD34}" type="presParOf" srcId="{24AD3011-2704-5F4B-903E-1FF05BF7C699}" destId="{D7CDAC00-78C8-1240-B069-DF8938D0F1F9}" srcOrd="4" destOrd="0" presId="urn:microsoft.com/office/officeart/2005/8/layout/list1"/>
    <dgm:cxn modelId="{EC8E9206-A398-0D47-BDA8-E3B28349A8AA}" type="presParOf" srcId="{D7CDAC00-78C8-1240-B069-DF8938D0F1F9}" destId="{B0348A8F-08A3-204E-A03C-67B0D1B37BE3}" srcOrd="0" destOrd="0" presId="urn:microsoft.com/office/officeart/2005/8/layout/list1"/>
    <dgm:cxn modelId="{814832FC-5ED9-6245-A5E5-A3A7F3B743D4}" type="presParOf" srcId="{D7CDAC00-78C8-1240-B069-DF8938D0F1F9}" destId="{4EFC78C9-6481-BB46-9412-B9FAD89FE0A8}" srcOrd="1" destOrd="0" presId="urn:microsoft.com/office/officeart/2005/8/layout/list1"/>
    <dgm:cxn modelId="{CB533ADF-6A2E-B741-9F2F-86F60D3F1939}" type="presParOf" srcId="{24AD3011-2704-5F4B-903E-1FF05BF7C699}" destId="{E8D56B90-6211-0D43-8FED-C7A347260A42}" srcOrd="5" destOrd="0" presId="urn:microsoft.com/office/officeart/2005/8/layout/list1"/>
    <dgm:cxn modelId="{2845FAEA-A763-4547-8BB5-63F3D1306E60}" type="presParOf" srcId="{24AD3011-2704-5F4B-903E-1FF05BF7C699}" destId="{7CF9F9BE-A11B-AD48-9A59-7CF81C69580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99360-F3EE-4D8E-A954-F04FF4920537}">
      <dsp:nvSpPr>
        <dsp:cNvPr id="0" name=""/>
        <dsp:cNvSpPr/>
      </dsp:nvSpPr>
      <dsp:spPr>
        <a:xfrm>
          <a:off x="0" y="2659"/>
          <a:ext cx="10515600" cy="12434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BDC02E-A8E4-47EC-A45B-FAC3B739B746}">
      <dsp:nvSpPr>
        <dsp:cNvPr id="0" name=""/>
        <dsp:cNvSpPr/>
      </dsp:nvSpPr>
      <dsp:spPr>
        <a:xfrm>
          <a:off x="376154" y="282443"/>
          <a:ext cx="683918" cy="6839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ADE521-E224-40E9-82E4-E55BA25F1DA2}">
      <dsp:nvSpPr>
        <dsp:cNvPr id="0" name=""/>
        <dsp:cNvSpPr/>
      </dsp:nvSpPr>
      <dsp:spPr>
        <a:xfrm>
          <a:off x="1436227" y="2659"/>
          <a:ext cx="4732020"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1111250">
            <a:lnSpc>
              <a:spcPct val="100000"/>
            </a:lnSpc>
            <a:spcBef>
              <a:spcPct val="0"/>
            </a:spcBef>
            <a:spcAft>
              <a:spcPct val="35000"/>
            </a:spcAft>
            <a:buNone/>
          </a:pPr>
          <a:r>
            <a:rPr lang="en-US" sz="2500" kern="1200"/>
            <a:t>What is an effective summary?</a:t>
          </a:r>
        </a:p>
      </dsp:txBody>
      <dsp:txXfrm>
        <a:off x="1436227" y="2659"/>
        <a:ext cx="4732020" cy="1243487"/>
      </dsp:txXfrm>
    </dsp:sp>
    <dsp:sp modelId="{AF0B5843-E502-45CA-A1A0-3F812A79952B}">
      <dsp:nvSpPr>
        <dsp:cNvPr id="0" name=""/>
        <dsp:cNvSpPr/>
      </dsp:nvSpPr>
      <dsp:spPr>
        <a:xfrm>
          <a:off x="6168247" y="2659"/>
          <a:ext cx="4345948"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711200">
            <a:lnSpc>
              <a:spcPct val="100000"/>
            </a:lnSpc>
            <a:spcBef>
              <a:spcPct val="0"/>
            </a:spcBef>
            <a:spcAft>
              <a:spcPct val="35000"/>
            </a:spcAft>
            <a:buNone/>
          </a:pPr>
          <a:r>
            <a:rPr lang="en-US" sz="1600" kern="1200"/>
            <a:t>Prose vs. Dialogues/Conversation</a:t>
          </a:r>
        </a:p>
        <a:p>
          <a:pPr marL="0" lvl="0" indent="0" algn="l" defTabSz="711200">
            <a:lnSpc>
              <a:spcPct val="100000"/>
            </a:lnSpc>
            <a:spcBef>
              <a:spcPct val="0"/>
            </a:spcBef>
            <a:spcAft>
              <a:spcPct val="35000"/>
            </a:spcAft>
            <a:buNone/>
          </a:pPr>
          <a:r>
            <a:rPr lang="en-US" sz="1600" kern="1200">
              <a:latin typeface="Calibri Light" panose="020F0302020204030204"/>
            </a:rPr>
            <a:t>Understand </a:t>
          </a:r>
          <a:r>
            <a:rPr lang="en-US" sz="1600" kern="1200"/>
            <a:t>multi-speaker context</a:t>
          </a:r>
          <a:r>
            <a:rPr lang="en-US" sz="1600" kern="1200">
              <a:latin typeface="Calibri Light" panose="020F0302020204030204"/>
            </a:rPr>
            <a:t>  </a:t>
          </a:r>
          <a:endParaRPr lang="en-US" sz="1600" kern="1200"/>
        </a:p>
      </dsp:txBody>
      <dsp:txXfrm>
        <a:off x="6168247" y="2659"/>
        <a:ext cx="4345948" cy="1243487"/>
      </dsp:txXfrm>
    </dsp:sp>
    <dsp:sp modelId="{DF548F56-7BB0-4538-8581-8B4014692945}">
      <dsp:nvSpPr>
        <dsp:cNvPr id="0" name=""/>
        <dsp:cNvSpPr/>
      </dsp:nvSpPr>
      <dsp:spPr>
        <a:xfrm>
          <a:off x="0" y="1557018"/>
          <a:ext cx="10515600" cy="124348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7BC0-F142-4ACD-9CC5-CCA688A786E3}">
      <dsp:nvSpPr>
        <dsp:cNvPr id="0" name=""/>
        <dsp:cNvSpPr/>
      </dsp:nvSpPr>
      <dsp:spPr>
        <a:xfrm>
          <a:off x="376154" y="1836802"/>
          <a:ext cx="683918" cy="6839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E7A503-86CB-451A-A5EC-A72F3D3D85EB}">
      <dsp:nvSpPr>
        <dsp:cNvPr id="0" name=""/>
        <dsp:cNvSpPr/>
      </dsp:nvSpPr>
      <dsp:spPr>
        <a:xfrm>
          <a:off x="1436227" y="1557018"/>
          <a:ext cx="9077968"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1111250">
            <a:lnSpc>
              <a:spcPct val="100000"/>
            </a:lnSpc>
            <a:spcBef>
              <a:spcPct val="0"/>
            </a:spcBef>
            <a:spcAft>
              <a:spcPct val="35000"/>
            </a:spcAft>
            <a:buNone/>
          </a:pPr>
          <a:r>
            <a:rPr lang="en-US" sz="2500" kern="1200"/>
            <a:t>Extractive vs. Abstractive (Highlighter vs. Pen)</a:t>
          </a:r>
        </a:p>
      </dsp:txBody>
      <dsp:txXfrm>
        <a:off x="1436227" y="1557018"/>
        <a:ext cx="9077968" cy="1243487"/>
      </dsp:txXfrm>
    </dsp:sp>
    <dsp:sp modelId="{D44F7799-76AE-4D7A-8465-8CEF6C82D87C}">
      <dsp:nvSpPr>
        <dsp:cNvPr id="0" name=""/>
        <dsp:cNvSpPr/>
      </dsp:nvSpPr>
      <dsp:spPr>
        <a:xfrm>
          <a:off x="0" y="3111377"/>
          <a:ext cx="10515600" cy="124348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8C25FC-C18B-4C95-A108-2E62A8BCEDB5}">
      <dsp:nvSpPr>
        <dsp:cNvPr id="0" name=""/>
        <dsp:cNvSpPr/>
      </dsp:nvSpPr>
      <dsp:spPr>
        <a:xfrm>
          <a:off x="376154" y="3391162"/>
          <a:ext cx="683918" cy="6839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E960D6-8EBB-49B4-A9AD-6984AD1A9802}">
      <dsp:nvSpPr>
        <dsp:cNvPr id="0" name=""/>
        <dsp:cNvSpPr/>
      </dsp:nvSpPr>
      <dsp:spPr>
        <a:xfrm>
          <a:off x="1436227" y="3111377"/>
          <a:ext cx="4732020"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1111250">
            <a:lnSpc>
              <a:spcPct val="100000"/>
            </a:lnSpc>
            <a:spcBef>
              <a:spcPct val="0"/>
            </a:spcBef>
            <a:spcAft>
              <a:spcPct val="35000"/>
            </a:spcAft>
            <a:buNone/>
          </a:pPr>
          <a:r>
            <a:rPr lang="en-US" sz="2500" kern="1200"/>
            <a:t>Why Abstractive?</a:t>
          </a:r>
        </a:p>
      </dsp:txBody>
      <dsp:txXfrm>
        <a:off x="1436227" y="3111377"/>
        <a:ext cx="4732020" cy="1243487"/>
      </dsp:txXfrm>
    </dsp:sp>
    <dsp:sp modelId="{D2ABACF6-CD97-4AEB-9E0E-9E869EBE1B92}">
      <dsp:nvSpPr>
        <dsp:cNvPr id="0" name=""/>
        <dsp:cNvSpPr/>
      </dsp:nvSpPr>
      <dsp:spPr>
        <a:xfrm>
          <a:off x="6168247" y="3111377"/>
          <a:ext cx="4345948"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711200">
            <a:lnSpc>
              <a:spcPct val="100000"/>
            </a:lnSpc>
            <a:spcBef>
              <a:spcPct val="0"/>
            </a:spcBef>
            <a:spcAft>
              <a:spcPct val="35000"/>
            </a:spcAft>
            <a:buNone/>
          </a:pPr>
          <a:r>
            <a:rPr lang="en-US" sz="1600" kern="1200"/>
            <a:t>Better, more human friendly</a:t>
          </a:r>
        </a:p>
        <a:p>
          <a:pPr marL="0" lvl="0" indent="0" algn="l" defTabSz="711200">
            <a:lnSpc>
              <a:spcPct val="100000"/>
            </a:lnSpc>
            <a:spcBef>
              <a:spcPct val="0"/>
            </a:spcBef>
            <a:spcAft>
              <a:spcPct val="35000"/>
            </a:spcAft>
            <a:buNone/>
          </a:pPr>
          <a:r>
            <a:rPr lang="en-US" sz="1600" kern="1200"/>
            <a:t>Information unstructured</a:t>
          </a:r>
        </a:p>
        <a:p>
          <a:pPr marL="0" lvl="0" indent="0" algn="l" defTabSz="711200">
            <a:lnSpc>
              <a:spcPct val="100000"/>
            </a:lnSpc>
            <a:spcBef>
              <a:spcPct val="0"/>
            </a:spcBef>
            <a:spcAft>
              <a:spcPct val="35000"/>
            </a:spcAft>
            <a:buNone/>
          </a:pPr>
          <a:r>
            <a:rPr lang="en-US" sz="1600" kern="1200"/>
            <a:t>More challenging</a:t>
          </a:r>
          <a:r>
            <a:rPr lang="en-US" sz="1600" kern="1200">
              <a:latin typeface="Calibri Light" panose="020F0302020204030204"/>
            </a:rPr>
            <a:t> </a:t>
          </a:r>
          <a:endParaRPr lang="en-US" sz="1600" kern="1200"/>
        </a:p>
        <a:p>
          <a:pPr marL="0" lvl="0" indent="0" algn="l" defTabSz="711200">
            <a:lnSpc>
              <a:spcPct val="100000"/>
            </a:lnSpc>
            <a:spcBef>
              <a:spcPct val="0"/>
            </a:spcBef>
            <a:spcAft>
              <a:spcPct val="35000"/>
            </a:spcAft>
            <a:buNone/>
          </a:pPr>
          <a:r>
            <a:rPr lang="en-US" sz="1600" kern="1200"/>
            <a:t>Computationally intensive</a:t>
          </a:r>
        </a:p>
      </dsp:txBody>
      <dsp:txXfrm>
        <a:off x="6168247" y="3111377"/>
        <a:ext cx="4345948" cy="124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16C2EE-D6DC-41DE-9AD4-816F147F3379}">
      <dsp:nvSpPr>
        <dsp:cNvPr id="0" name=""/>
        <dsp:cNvSpPr/>
      </dsp:nvSpPr>
      <dsp:spPr>
        <a:xfrm>
          <a:off x="478800" y="894438"/>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2A82ED-8A34-45DC-B832-DB39B1D1A7B2}">
      <dsp:nvSpPr>
        <dsp:cNvPr id="0" name=""/>
        <dsp:cNvSpPr/>
      </dsp:nvSpPr>
      <dsp:spPr>
        <a:xfrm>
          <a:off x="712800" y="112843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7FB120-EDEB-453A-A5E1-BDC074BEB46B}">
      <dsp:nvSpPr>
        <dsp:cNvPr id="0" name=""/>
        <dsp:cNvSpPr/>
      </dsp:nvSpPr>
      <dsp:spPr>
        <a:xfrm>
          <a:off x="71091" y="2334438"/>
          <a:ext cx="19134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hlinkClick xmlns:r="http://schemas.openxmlformats.org/officeDocument/2006/relationships" r:id="rId3"/>
            </a:rPr>
            <a:t>AMI  Corpus:</a:t>
          </a:r>
          <a:r>
            <a:rPr lang="en-US" sz="1400" kern="1200"/>
            <a:t> 100 hours</a:t>
          </a:r>
        </a:p>
        <a:p>
          <a:pPr marL="0" lvl="0" indent="0" algn="ctr" defTabSz="622300">
            <a:lnSpc>
              <a:spcPct val="90000"/>
            </a:lnSpc>
            <a:spcBef>
              <a:spcPct val="0"/>
            </a:spcBef>
            <a:spcAft>
              <a:spcPct val="35000"/>
            </a:spcAft>
            <a:buNone/>
            <a:defRPr cap="all"/>
          </a:pPr>
          <a:r>
            <a:rPr lang="en-US" sz="1400" kern="1200">
              <a:hlinkClick xmlns:r="http://schemas.openxmlformats.org/officeDocument/2006/relationships" r:id="rId4"/>
            </a:rPr>
            <a:t>ICSI Corpus:</a:t>
          </a:r>
          <a:r>
            <a:rPr lang="en-US" sz="1400" kern="1200"/>
            <a:t> 70 hours </a:t>
          </a:r>
        </a:p>
      </dsp:txBody>
      <dsp:txXfrm>
        <a:off x="71091" y="2334438"/>
        <a:ext cx="1913418" cy="720000"/>
      </dsp:txXfrm>
    </dsp:sp>
    <dsp:sp modelId="{9A4C8A18-E2A2-43CD-96E1-6E422125FFF6}">
      <dsp:nvSpPr>
        <dsp:cNvPr id="0" name=""/>
        <dsp:cNvSpPr/>
      </dsp:nvSpPr>
      <dsp:spPr>
        <a:xfrm>
          <a:off x="2650509" y="894438"/>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B19CFE-DCF0-4006-A111-912255941EE2}">
      <dsp:nvSpPr>
        <dsp:cNvPr id="0" name=""/>
        <dsp:cNvSpPr/>
      </dsp:nvSpPr>
      <dsp:spPr>
        <a:xfrm>
          <a:off x="2884509" y="112843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03A6DA-061C-4E23-84EA-EDC026F8F6E0}">
      <dsp:nvSpPr>
        <dsp:cNvPr id="0" name=""/>
        <dsp:cNvSpPr/>
      </dsp:nvSpPr>
      <dsp:spPr>
        <a:xfrm>
          <a:off x="2299509"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Duration 20 mins to 1 hour 30 mins</a:t>
          </a:r>
        </a:p>
      </dsp:txBody>
      <dsp:txXfrm>
        <a:off x="2299509" y="2334438"/>
        <a:ext cx="1800000" cy="720000"/>
      </dsp:txXfrm>
    </dsp:sp>
    <dsp:sp modelId="{92047D22-8418-4712-BD99-820B4DDC387B}">
      <dsp:nvSpPr>
        <dsp:cNvPr id="0" name=""/>
        <dsp:cNvSpPr/>
      </dsp:nvSpPr>
      <dsp:spPr>
        <a:xfrm>
          <a:off x="4765509" y="894438"/>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0294D-F87F-4C3A-9D77-53037DE2FF59}">
      <dsp:nvSpPr>
        <dsp:cNvPr id="0" name=""/>
        <dsp:cNvSpPr/>
      </dsp:nvSpPr>
      <dsp:spPr>
        <a:xfrm>
          <a:off x="4999509" y="1128438"/>
          <a:ext cx="630000" cy="63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C59B40-4000-4057-8B97-58B50E52668F}">
      <dsp:nvSpPr>
        <dsp:cNvPr id="0" name=""/>
        <dsp:cNvSpPr/>
      </dsp:nvSpPr>
      <dsp:spPr>
        <a:xfrm>
          <a:off x="4414509"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169 .wav files of work meetings</a:t>
          </a:r>
        </a:p>
      </dsp:txBody>
      <dsp:txXfrm>
        <a:off x="4414509" y="2334438"/>
        <a:ext cx="1800000" cy="720000"/>
      </dsp:txXfrm>
    </dsp:sp>
    <dsp:sp modelId="{317FA8DD-8F1B-435A-9B88-C8F578455DF5}">
      <dsp:nvSpPr>
        <dsp:cNvPr id="0" name=""/>
        <dsp:cNvSpPr/>
      </dsp:nvSpPr>
      <dsp:spPr>
        <a:xfrm>
          <a:off x="6880509" y="894438"/>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E8AB0-9763-43A6-8EFD-1B8D6079BC5F}">
      <dsp:nvSpPr>
        <dsp:cNvPr id="0" name=""/>
        <dsp:cNvSpPr/>
      </dsp:nvSpPr>
      <dsp:spPr>
        <a:xfrm>
          <a:off x="7114509" y="1128438"/>
          <a:ext cx="630000" cy="63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3C730-C33C-49A2-BD00-7C64FAE5D70E}">
      <dsp:nvSpPr>
        <dsp:cNvPr id="0" name=""/>
        <dsp:cNvSpPr/>
      </dsp:nvSpPr>
      <dsp:spPr>
        <a:xfrm>
          <a:off x="6529509"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Multiple speakers are interacting</a:t>
          </a:r>
        </a:p>
      </dsp:txBody>
      <dsp:txXfrm>
        <a:off x="6529509" y="2334438"/>
        <a:ext cx="1800000" cy="720000"/>
      </dsp:txXfrm>
    </dsp:sp>
    <dsp:sp modelId="{8E545782-9791-470C-8F15-CAFF20DF1135}">
      <dsp:nvSpPr>
        <dsp:cNvPr id="0" name=""/>
        <dsp:cNvSpPr/>
      </dsp:nvSpPr>
      <dsp:spPr>
        <a:xfrm>
          <a:off x="8995509" y="894438"/>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150D5B-533A-4031-B177-2FBD7A7B4C63}">
      <dsp:nvSpPr>
        <dsp:cNvPr id="0" name=""/>
        <dsp:cNvSpPr/>
      </dsp:nvSpPr>
      <dsp:spPr>
        <a:xfrm>
          <a:off x="9229509" y="1128438"/>
          <a:ext cx="630000" cy="630000"/>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55998-FE7D-4133-A156-4722F5FD67C6}">
      <dsp:nvSpPr>
        <dsp:cNvPr id="0" name=""/>
        <dsp:cNvSpPr/>
      </dsp:nvSpPr>
      <dsp:spPr>
        <a:xfrm>
          <a:off x="8644509"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Reference Summaries made by humans</a:t>
          </a:r>
        </a:p>
      </dsp:txBody>
      <dsp:txXfrm>
        <a:off x="8644509" y="2334438"/>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DB38C-57CD-B44F-8BEA-5CE72597DE10}">
      <dsp:nvSpPr>
        <dsp:cNvPr id="0" name=""/>
        <dsp:cNvSpPr/>
      </dsp:nvSpPr>
      <dsp:spPr>
        <a:xfrm>
          <a:off x="0" y="404589"/>
          <a:ext cx="6666833" cy="19561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62356" rIns="51742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Visualization of meeting using colors and waveforms</a:t>
          </a:r>
        </a:p>
        <a:p>
          <a:pPr marL="228600" lvl="1" indent="-228600" algn="l" defTabSz="889000">
            <a:lnSpc>
              <a:spcPct val="90000"/>
            </a:lnSpc>
            <a:spcBef>
              <a:spcPct val="0"/>
            </a:spcBef>
            <a:spcAft>
              <a:spcPct val="15000"/>
            </a:spcAft>
            <a:buChar char="•"/>
          </a:pPr>
          <a:r>
            <a:rPr lang="en-US" sz="2000" kern="1200"/>
            <a:t>Speaker Recognition - learn overtime to recognize previously encountered voice</a:t>
          </a:r>
        </a:p>
        <a:p>
          <a:pPr marL="228600" lvl="1" indent="-228600" algn="l" defTabSz="889000">
            <a:lnSpc>
              <a:spcPct val="90000"/>
            </a:lnSpc>
            <a:spcBef>
              <a:spcPct val="0"/>
            </a:spcBef>
            <a:spcAft>
              <a:spcPct val="15000"/>
            </a:spcAft>
            <a:buChar char="•"/>
          </a:pPr>
          <a:r>
            <a:rPr lang="en-US" sz="2000" kern="1200"/>
            <a:t>Sentiment Analysis </a:t>
          </a:r>
        </a:p>
      </dsp:txBody>
      <dsp:txXfrm>
        <a:off x="0" y="404589"/>
        <a:ext cx="6666833" cy="1956150"/>
      </dsp:txXfrm>
    </dsp:sp>
    <dsp:sp modelId="{5D531250-4FD8-BA4C-8B1E-BBD3834D62FB}">
      <dsp:nvSpPr>
        <dsp:cNvPr id="0" name=""/>
        <dsp:cNvSpPr/>
      </dsp:nvSpPr>
      <dsp:spPr>
        <a:xfrm>
          <a:off x="333341" y="6069"/>
          <a:ext cx="4666783" cy="7970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b="0" i="0" kern="1200"/>
            <a:t>Add more application features </a:t>
          </a:r>
          <a:endParaRPr lang="en-US" sz="2000" kern="1200"/>
        </a:p>
      </dsp:txBody>
      <dsp:txXfrm>
        <a:off x="372249" y="44977"/>
        <a:ext cx="4588967" cy="719224"/>
      </dsp:txXfrm>
    </dsp:sp>
    <dsp:sp modelId="{7CF9F9BE-A11B-AD48-9A59-7CF81C69580D}">
      <dsp:nvSpPr>
        <dsp:cNvPr id="0" name=""/>
        <dsp:cNvSpPr/>
      </dsp:nvSpPr>
      <dsp:spPr>
        <a:xfrm>
          <a:off x="0" y="2905059"/>
          <a:ext cx="6666833" cy="1615949"/>
        </a:xfrm>
        <a:prstGeom prst="rect">
          <a:avLst/>
        </a:prstGeom>
        <a:solidFill>
          <a:schemeClr val="lt1">
            <a:alpha val="90000"/>
            <a:hueOff val="0"/>
            <a:satOff val="0"/>
            <a:lumOff val="0"/>
            <a:alphaOff val="0"/>
          </a:schemeClr>
        </a:solidFill>
        <a:ln w="6350" cap="flat" cmpd="sng" algn="ctr">
          <a:solidFill>
            <a:schemeClr val="accent2">
              <a:hueOff val="-1323373"/>
              <a:satOff val="1492"/>
              <a:lumOff val="35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62356" rIns="51742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Calibri Light" panose="020F0302020204030204"/>
            </a:rPr>
            <a:t>Improve model with data however we need reference summary. </a:t>
          </a:r>
          <a:endParaRPr lang="en-US" sz="2000" kern="1200"/>
        </a:p>
        <a:p>
          <a:pPr marL="228600" lvl="1" indent="-228600" algn="l" defTabSz="889000">
            <a:lnSpc>
              <a:spcPct val="90000"/>
            </a:lnSpc>
            <a:spcBef>
              <a:spcPct val="0"/>
            </a:spcBef>
            <a:spcAft>
              <a:spcPct val="15000"/>
            </a:spcAft>
            <a:buChar char="•"/>
          </a:pPr>
          <a:r>
            <a:rPr lang="en-US" sz="2000" b="1" kern="1200">
              <a:latin typeface="Calibri Light" panose="020F0302020204030204"/>
            </a:rPr>
            <a:t>Volunteers are always welcome!</a:t>
          </a:r>
          <a:endParaRPr lang="en-US" sz="2000" kern="1200"/>
        </a:p>
      </dsp:txBody>
      <dsp:txXfrm>
        <a:off x="0" y="2905059"/>
        <a:ext cx="6666833" cy="1615949"/>
      </dsp:txXfrm>
    </dsp:sp>
    <dsp:sp modelId="{4EFC78C9-6481-BB46-9412-B9FAD89FE0A8}">
      <dsp:nvSpPr>
        <dsp:cNvPr id="0" name=""/>
        <dsp:cNvSpPr/>
      </dsp:nvSpPr>
      <dsp:spPr>
        <a:xfrm>
          <a:off x="333341" y="2506539"/>
          <a:ext cx="4666783" cy="797040"/>
        </a:xfrm>
        <a:prstGeom prst="roundRect">
          <a:avLst/>
        </a:prstGeom>
        <a:gradFill rotWithShape="0">
          <a:gsLst>
            <a:gs pos="0">
              <a:schemeClr val="accent2">
                <a:hueOff val="-1323373"/>
                <a:satOff val="1492"/>
                <a:lumOff val="3530"/>
                <a:alphaOff val="0"/>
                <a:satMod val="103000"/>
                <a:lumMod val="102000"/>
                <a:tint val="94000"/>
              </a:schemeClr>
            </a:gs>
            <a:gs pos="50000">
              <a:schemeClr val="accent2">
                <a:hueOff val="-1323373"/>
                <a:satOff val="1492"/>
                <a:lumOff val="3530"/>
                <a:alphaOff val="0"/>
                <a:satMod val="110000"/>
                <a:lumMod val="100000"/>
                <a:shade val="100000"/>
              </a:schemeClr>
            </a:gs>
            <a:gs pos="100000">
              <a:schemeClr val="accent2">
                <a:hueOff val="-1323373"/>
                <a:satOff val="1492"/>
                <a:lumOff val="3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Improve Summarization Model</a:t>
          </a:r>
        </a:p>
      </dsp:txBody>
      <dsp:txXfrm>
        <a:off x="372249" y="2545447"/>
        <a:ext cx="4588967" cy="7192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19698-DDB4-7A48-A409-0ACE00F4E9B1}" type="datetimeFigureOut">
              <a:rPr lang="en-US" smtClean="0"/>
              <a:t>3/13/2023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54933-D69D-5E45-876B-46827677A02B}" type="slidenum">
              <a:rPr lang="en-US" smtClean="0"/>
              <a:t>‹#›</a:t>
            </a:fld>
            <a:endParaRPr lang="en-US"/>
          </a:p>
        </p:txBody>
      </p:sp>
    </p:spTree>
    <p:extLst>
      <p:ext uri="{BB962C8B-B14F-4D97-AF65-F5344CB8AC3E}">
        <p14:creationId xmlns:p14="http://schemas.microsoft.com/office/powerpoint/2010/main" val="97954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554933-D69D-5E45-876B-46827677A02B}" type="slidenum">
              <a:rPr lang="en-US" smtClean="0"/>
              <a:t>2</a:t>
            </a:fld>
            <a:endParaRPr lang="en-US"/>
          </a:p>
        </p:txBody>
      </p:sp>
    </p:spTree>
    <p:extLst>
      <p:ext uri="{BB962C8B-B14F-4D97-AF65-F5344CB8AC3E}">
        <p14:creationId xmlns:p14="http://schemas.microsoft.com/office/powerpoint/2010/main" val="3590510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554933-D69D-5E45-876B-46827677A02B}" type="slidenum">
              <a:rPr lang="en-US" smtClean="0"/>
              <a:t>14</a:t>
            </a:fld>
            <a:endParaRPr lang="en-US"/>
          </a:p>
        </p:txBody>
      </p:sp>
    </p:spTree>
    <p:extLst>
      <p:ext uri="{BB962C8B-B14F-4D97-AF65-F5344CB8AC3E}">
        <p14:creationId xmlns:p14="http://schemas.microsoft.com/office/powerpoint/2010/main" val="3319891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PH" sz="1200" b="0" i="0" u="none" strike="noStrike" cap="none" smtClean="0">
                <a:solidFill>
                  <a:schemeClr val="dk1"/>
                </a:solidFill>
                <a:latin typeface="Calibri"/>
                <a:ea typeface="Calibri"/>
                <a:cs typeface="Calibri"/>
                <a:sym typeface="Calibri"/>
              </a:rPr>
              <a:t>19</a:t>
            </a:fld>
            <a:endParaRPr lang="en-PH"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506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latin typeface="source-serif-pro"/>
              </a:rPr>
              <a:t>Extractive summarization</a:t>
            </a:r>
            <a:r>
              <a:rPr lang="en-US"/>
              <a:t> means identifying important sections of the text and generating them verbatim producing a subset of the sentences from the original text; while </a:t>
            </a:r>
            <a:r>
              <a:rPr lang="en-US" b="1">
                <a:effectLst/>
                <a:latin typeface="source-serif-pro"/>
              </a:rPr>
              <a:t>abstractive summarization</a:t>
            </a:r>
            <a:r>
              <a:rPr lang="en-US"/>
              <a:t> reproduces important material in a new way after interpretation and examination of the text using advanced natural language techniques to generate a new shorter text that conveys the most critical information from the original one.</a:t>
            </a:r>
          </a:p>
        </p:txBody>
      </p:sp>
      <p:sp>
        <p:nvSpPr>
          <p:cNvPr id="4" name="Slide Number Placeholder 3"/>
          <p:cNvSpPr>
            <a:spLocks noGrp="1"/>
          </p:cNvSpPr>
          <p:nvPr>
            <p:ph type="sldNum" sz="quarter" idx="5"/>
          </p:nvPr>
        </p:nvSpPr>
        <p:spPr/>
        <p:txBody>
          <a:bodyPr/>
          <a:lstStyle/>
          <a:p>
            <a:fld id="{FD554933-D69D-5E45-876B-46827677A02B}" type="slidenum">
              <a:rPr lang="en-US" smtClean="0"/>
              <a:t>3</a:t>
            </a:fld>
            <a:endParaRPr lang="en-US"/>
          </a:p>
        </p:txBody>
      </p:sp>
    </p:spTree>
    <p:extLst>
      <p:ext uri="{BB962C8B-B14F-4D97-AF65-F5344CB8AC3E}">
        <p14:creationId xmlns:p14="http://schemas.microsoft.com/office/powerpoint/2010/main" val="4210523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554933-D69D-5E45-876B-46827677A02B}" type="slidenum">
              <a:rPr lang="en-US" smtClean="0"/>
              <a:t>4</a:t>
            </a:fld>
            <a:endParaRPr lang="en-US"/>
          </a:p>
        </p:txBody>
      </p:sp>
    </p:spTree>
    <p:extLst>
      <p:ext uri="{BB962C8B-B14F-4D97-AF65-F5344CB8AC3E}">
        <p14:creationId xmlns:p14="http://schemas.microsoft.com/office/powerpoint/2010/main" val="331987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554933-D69D-5E45-876B-46827677A02B}" type="slidenum">
              <a:rPr lang="en-US" smtClean="0"/>
              <a:t>5</a:t>
            </a:fld>
            <a:endParaRPr lang="en-US"/>
          </a:p>
        </p:txBody>
      </p:sp>
    </p:spTree>
    <p:extLst>
      <p:ext uri="{BB962C8B-B14F-4D97-AF65-F5344CB8AC3E}">
        <p14:creationId xmlns:p14="http://schemas.microsoft.com/office/powerpoint/2010/main" val="1837655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PH" sz="1200" b="0" i="0" u="none" strike="noStrike" cap="none" smtClean="0">
                <a:solidFill>
                  <a:schemeClr val="dk1"/>
                </a:solidFill>
                <a:latin typeface="Calibri"/>
                <a:ea typeface="Calibri"/>
                <a:cs typeface="Calibri"/>
                <a:sym typeface="Calibri"/>
              </a:rPr>
              <a:t>6</a:t>
            </a:fld>
            <a:endParaRPr lang="en-PH"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7223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554933-D69D-5E45-876B-46827677A02B}" type="slidenum">
              <a:rPr lang="en-US" smtClean="0"/>
              <a:t>7</a:t>
            </a:fld>
            <a:endParaRPr lang="en-US"/>
          </a:p>
        </p:txBody>
      </p:sp>
    </p:spTree>
    <p:extLst>
      <p:ext uri="{BB962C8B-B14F-4D97-AF65-F5344CB8AC3E}">
        <p14:creationId xmlns:p14="http://schemas.microsoft.com/office/powerpoint/2010/main" val="1582064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554933-D69D-5E45-876B-46827677A02B}" type="slidenum">
              <a:rPr lang="en-US" smtClean="0"/>
              <a:t>8</a:t>
            </a:fld>
            <a:endParaRPr lang="en-US"/>
          </a:p>
        </p:txBody>
      </p:sp>
    </p:spTree>
    <p:extLst>
      <p:ext uri="{BB962C8B-B14F-4D97-AF65-F5344CB8AC3E}">
        <p14:creationId xmlns:p14="http://schemas.microsoft.com/office/powerpoint/2010/main" val="25943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554933-D69D-5E45-876B-46827677A02B}" type="slidenum">
              <a:rPr lang="en-US" smtClean="0"/>
              <a:t>9</a:t>
            </a:fld>
            <a:endParaRPr lang="en-US"/>
          </a:p>
        </p:txBody>
      </p:sp>
    </p:spTree>
    <p:extLst>
      <p:ext uri="{BB962C8B-B14F-4D97-AF65-F5344CB8AC3E}">
        <p14:creationId xmlns:p14="http://schemas.microsoft.com/office/powerpoint/2010/main" val="2225771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554933-D69D-5E45-876B-46827677A02B}" type="slidenum">
              <a:rPr lang="en-US" smtClean="0"/>
              <a:t>10</a:t>
            </a:fld>
            <a:endParaRPr lang="en-US"/>
          </a:p>
        </p:txBody>
      </p:sp>
    </p:spTree>
    <p:extLst>
      <p:ext uri="{BB962C8B-B14F-4D97-AF65-F5344CB8AC3E}">
        <p14:creationId xmlns:p14="http://schemas.microsoft.com/office/powerpoint/2010/main" val="2955110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871975-6946-6844-8070-A43F18C10D0F}"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280951024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71975-6946-6844-8070-A43F18C10D0F}"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131850160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71975-6946-6844-8070-A43F18C10D0F}"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289731015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67" y="6194500"/>
            <a:ext cx="12192000" cy="663600"/>
          </a:xfrm>
          <a:prstGeom prst="rect">
            <a:avLst/>
          </a:prstGeom>
          <a:solidFill>
            <a:schemeClr val="bg1"/>
          </a:solidFill>
        </p:spPr>
        <p:txBody>
          <a:bodyPr spcFirstLastPara="1" wrap="square" lIns="91425" tIns="91425" rIns="91425" bIns="91425" anchor="ctr" anchorCtr="0">
            <a:noAutofit/>
          </a:bodyPr>
          <a:lstStyle>
            <a:lvl1pPr lvl="0" rtl="0">
              <a:buNone/>
              <a:defRPr>
                <a:solidFill>
                  <a:schemeClr val="tx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83959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71975-6946-6844-8070-A43F18C10D0F}"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409869152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71975-6946-6844-8070-A43F18C10D0F}"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300095685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71975-6946-6844-8070-A43F18C10D0F}" type="datetimeFigureOut">
              <a:rPr lang="en-US" smtClean="0"/>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356854874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871975-6946-6844-8070-A43F18C10D0F}" type="datetimeFigureOut">
              <a:rPr lang="en-US" smtClean="0"/>
              <a:t>3/13/2023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399138642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871975-6946-6844-8070-A43F18C10D0F}" type="datetimeFigureOut">
              <a:rPr lang="en-US" smtClean="0"/>
              <a:t>3/13/2023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179104228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71975-6946-6844-8070-A43F18C10D0F}" type="datetimeFigureOut">
              <a:rPr lang="en-US" smtClean="0"/>
              <a:t>3/13/2023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31519849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871975-6946-6844-8070-A43F18C10D0F}" type="datetimeFigureOut">
              <a:rPr lang="en-US" smtClean="0"/>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46605047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871975-6946-6844-8070-A43F18C10D0F}" type="datetimeFigureOut">
              <a:rPr lang="en-US" smtClean="0"/>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31879-9304-2C4A-943A-29BF22233FF9}" type="slidenum">
              <a:rPr lang="en-US" smtClean="0"/>
              <a:t>‹#›</a:t>
            </a:fld>
            <a:endParaRPr lang="en-US"/>
          </a:p>
        </p:txBody>
      </p:sp>
    </p:spTree>
    <p:extLst>
      <p:ext uri="{BB962C8B-B14F-4D97-AF65-F5344CB8AC3E}">
        <p14:creationId xmlns:p14="http://schemas.microsoft.com/office/powerpoint/2010/main" val="252882783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71975-6946-6844-8070-A43F18C10D0F}" type="datetimeFigureOut">
              <a:rPr lang="en-US" smtClean="0"/>
              <a:t>3/13/2023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31879-9304-2C4A-943A-29BF22233FF9}" type="slidenum">
              <a:rPr lang="en-US" smtClean="0"/>
              <a:t>‹#›</a:t>
            </a:fld>
            <a:endParaRPr lang="en-US"/>
          </a:p>
        </p:txBody>
      </p:sp>
    </p:spTree>
    <p:extLst>
      <p:ext uri="{BB962C8B-B14F-4D97-AF65-F5344CB8AC3E}">
        <p14:creationId xmlns:p14="http://schemas.microsoft.com/office/powerpoint/2010/main" val="2366880810"/>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C_B13AA669.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huggingface.co/vmarklynn/bart-large-cnn-samsum-icsi-ami-v2/tensorboar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3B_E4BC554A.xml"/><Relationship Id="rId7" Type="http://schemas.openxmlformats.org/officeDocument/2006/relationships/hyperlink" Target="https://huggingface.co/vmarklynn/bart-large-cnn-samsum-icsi-ami-v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vmarklynn/parrot" TargetMode="External"/><Relationship Id="rId5" Type="http://schemas.openxmlformats.org/officeDocument/2006/relationships/hyperlink" Target="https://youtu.be/3fHrQ8I0j4c" TargetMode="Externa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microsoft.com/office/2018/10/relationships/comments" Target="../comments/modernComment_140_C705EA9D.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microsoft.com/office/2018/10/relationships/comments" Target="../comments/modernComment_14A_1008BA8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vmarklynn/parrot" TargetMode="External"/><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youtu.be/3fHrQ8I0j4c" TargetMode="External"/><Relationship Id="rId4" Type="http://schemas.openxmlformats.org/officeDocument/2006/relationships/hyperlink" Target="https://huggingface.co/vmarklynn/bart-large-cnn-samsum-icsi-ami-v2"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49_385991F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18" Type="http://schemas.openxmlformats.org/officeDocument/2006/relationships/image" Target="../media/image35.png"/><Relationship Id="rId3" Type="http://schemas.microsoft.com/office/2018/10/relationships/comments" Target="../comments/modernComment_144_3E65444.xml"/><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33.jpe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50_D8F9EB9A.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4B_E7FA256B.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night sky&#10;&#10;Description automatically generated">
            <a:extLst>
              <a:ext uri="{FF2B5EF4-FFF2-40B4-BE49-F238E27FC236}">
                <a16:creationId xmlns:a16="http://schemas.microsoft.com/office/drawing/2014/main" id="{DBB00787-D9B4-57B1-17DD-E18BBDCD3F24}"/>
              </a:ext>
            </a:extLst>
          </p:cNvPr>
          <p:cNvPicPr>
            <a:picLocks noChangeAspect="1"/>
          </p:cNvPicPr>
          <p:nvPr/>
        </p:nvPicPr>
        <p:blipFill rotWithShape="1">
          <a:blip r:embed="rId2">
            <a:alphaModFix amt="50000"/>
          </a:blip>
          <a:srcRect l="498" r="19522"/>
          <a:stretch/>
        </p:blipFill>
        <p:spPr>
          <a:xfrm>
            <a:off x="20" y="10"/>
            <a:ext cx="12188930" cy="6857990"/>
          </a:xfrm>
          <a:prstGeom prst="rect">
            <a:avLst/>
          </a:prstGeom>
        </p:spPr>
      </p:pic>
      <p:sp>
        <p:nvSpPr>
          <p:cNvPr id="2" name="Title 1">
            <a:extLst>
              <a:ext uri="{FF2B5EF4-FFF2-40B4-BE49-F238E27FC236}">
                <a16:creationId xmlns:a16="http://schemas.microsoft.com/office/drawing/2014/main" id="{2242D072-49C1-B65B-3F56-E751378AD505}"/>
              </a:ext>
            </a:extLst>
          </p:cNvPr>
          <p:cNvSpPr>
            <a:spLocks noGrp="1"/>
          </p:cNvSpPr>
          <p:nvPr>
            <p:ph type="ctrTitle"/>
          </p:nvPr>
        </p:nvSpPr>
        <p:spPr>
          <a:xfrm>
            <a:off x="1524000" y="1122363"/>
            <a:ext cx="9144000" cy="3063240"/>
          </a:xfrm>
        </p:spPr>
        <p:txBody>
          <a:bodyPr>
            <a:normAutofit fontScale="90000"/>
          </a:bodyPr>
          <a:lstStyle/>
          <a:p>
            <a:r>
              <a:rPr lang="en-US" sz="5600">
                <a:solidFill>
                  <a:srgbClr val="FFFFFF"/>
                </a:solidFill>
              </a:rPr>
              <a:t>PARROT: </a:t>
            </a:r>
            <a:br>
              <a:rPr lang="en-US" sz="5600">
                <a:solidFill>
                  <a:srgbClr val="FFFFFF"/>
                </a:solidFill>
              </a:rPr>
            </a:br>
            <a:r>
              <a:rPr lang="en-US" sz="5600">
                <a:solidFill>
                  <a:srgbClr val="FFFFFF"/>
                </a:solidFill>
              </a:rPr>
              <a:t>AN ABSTRACTIVE MEETING SUMMARIZATION APPLICATION</a:t>
            </a:r>
            <a:br>
              <a:rPr lang="en-US" sz="5600">
                <a:solidFill>
                  <a:srgbClr val="FFFFFF"/>
                </a:solidFill>
              </a:rPr>
            </a:br>
            <a:r>
              <a:rPr lang="en-US" sz="2400">
                <a:solidFill>
                  <a:srgbClr val="FFFFFF"/>
                </a:solidFill>
              </a:rPr>
              <a:t>MSCS-Data Science Specialization Capstone Project (10-weeks)</a:t>
            </a:r>
            <a:r>
              <a:rPr lang="en-US" sz="5600">
                <a:solidFill>
                  <a:srgbClr val="FFFFFF"/>
                </a:solidFill>
              </a:rPr>
              <a:t>  </a:t>
            </a:r>
          </a:p>
        </p:txBody>
      </p:sp>
      <p:sp>
        <p:nvSpPr>
          <p:cNvPr id="3" name="Subtitle 2">
            <a:extLst>
              <a:ext uri="{FF2B5EF4-FFF2-40B4-BE49-F238E27FC236}">
                <a16:creationId xmlns:a16="http://schemas.microsoft.com/office/drawing/2014/main" id="{0D575AFD-4A32-1255-CC7E-822D039FC26C}"/>
              </a:ext>
            </a:extLst>
          </p:cNvPr>
          <p:cNvSpPr>
            <a:spLocks noGrp="1"/>
          </p:cNvSpPr>
          <p:nvPr>
            <p:ph type="subTitle" idx="1"/>
          </p:nvPr>
        </p:nvSpPr>
        <p:spPr>
          <a:xfrm>
            <a:off x="1527048" y="4599432"/>
            <a:ext cx="9144000" cy="2085466"/>
          </a:xfrm>
        </p:spPr>
        <p:txBody>
          <a:bodyPr vert="horz" lIns="91440" tIns="45720" rIns="91440" bIns="45720" rtlCol="0" anchor="t">
            <a:normAutofit/>
          </a:bodyPr>
          <a:lstStyle/>
          <a:p>
            <a:r>
              <a:rPr lang="en-US">
                <a:solidFill>
                  <a:srgbClr val="FFFFFF"/>
                </a:solidFill>
              </a:rPr>
              <a:t>Team Members: Anjali Sebastian, Vincent Marklynn, Yong Long Tan</a:t>
            </a:r>
          </a:p>
          <a:p>
            <a:r>
              <a:rPr lang="en-US">
                <a:solidFill>
                  <a:srgbClr val="FFFFFF"/>
                </a:solidFill>
              </a:rPr>
              <a:t>Advisor: Dr. Wan Bae, Sponsor: Dr. Sada </a:t>
            </a:r>
            <a:r>
              <a:rPr lang="en-US" err="1">
                <a:solidFill>
                  <a:srgbClr val="FFFFFF"/>
                </a:solidFill>
              </a:rPr>
              <a:t>Narayanappa</a:t>
            </a:r>
            <a:r>
              <a:rPr lang="en-US">
                <a:solidFill>
                  <a:srgbClr val="FFFFFF"/>
                </a:solidFill>
              </a:rPr>
              <a:t> (Geospace.org)</a:t>
            </a:r>
            <a:endParaRPr lang="en-US">
              <a:solidFill>
                <a:srgbClr val="FFFFFF"/>
              </a:solidFill>
              <a:cs typeface="Calibri"/>
            </a:endParaRPr>
          </a:p>
          <a:p>
            <a:r>
              <a:rPr lang="en-US">
                <a:solidFill>
                  <a:srgbClr val="FFFFFF"/>
                </a:solidFill>
              </a:rPr>
              <a:t>Special thanks to </a:t>
            </a:r>
            <a:r>
              <a:rPr lang="en-US" err="1">
                <a:solidFill>
                  <a:srgbClr val="FFFFFF"/>
                </a:solidFill>
              </a:rPr>
              <a:t>Renny</a:t>
            </a:r>
            <a:r>
              <a:rPr lang="en-US">
                <a:solidFill>
                  <a:srgbClr val="FFFFFF"/>
                </a:solidFill>
              </a:rPr>
              <a:t> Philipose for technical support </a:t>
            </a:r>
            <a:endParaRPr lang="en-US">
              <a:solidFill>
                <a:srgbClr val="FFFFFF"/>
              </a:solidFill>
              <a:cs typeface="Calibri"/>
            </a:endParaRPr>
          </a:p>
          <a:p>
            <a:endParaRPr lang="en-US">
              <a:solidFill>
                <a:srgbClr val="FFFFFF"/>
              </a:solidFill>
              <a:cs typeface="Calibri"/>
            </a:endParaRP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034649-1B47-9441-5FEF-A073C9A50CD0}"/>
              </a:ext>
            </a:extLst>
          </p:cNvPr>
          <p:cNvSpPr>
            <a:spLocks noGrp="1"/>
          </p:cNvSpPr>
          <p:nvPr>
            <p:ph type="sldNum" sz="quarter" idx="12"/>
          </p:nvPr>
        </p:nvSpPr>
        <p:spPr>
          <a:xfrm>
            <a:off x="8610600" y="6356350"/>
            <a:ext cx="2743200" cy="365125"/>
          </a:xfrm>
        </p:spPr>
        <p:txBody>
          <a:bodyPr>
            <a:normAutofit/>
          </a:bodyPr>
          <a:lstStyle/>
          <a:p>
            <a:pPr>
              <a:spcAft>
                <a:spcPts val="600"/>
              </a:spcAft>
            </a:pPr>
            <a:fld id="{A8831879-9304-2C4A-943A-29BF22233FF9}" type="slidenum">
              <a:rPr lang="en-US">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30794474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4DD6C-C5B7-EC51-EC55-0DDD7843F50E}"/>
              </a:ext>
            </a:extLst>
          </p:cNvPr>
          <p:cNvSpPr>
            <a:spLocks noGrp="1"/>
          </p:cNvSpPr>
          <p:nvPr>
            <p:ph type="title"/>
          </p:nvPr>
        </p:nvSpPr>
        <p:spPr>
          <a:xfrm>
            <a:off x="640080" y="325369"/>
            <a:ext cx="4368602" cy="1956841"/>
          </a:xfrm>
        </p:spPr>
        <p:txBody>
          <a:bodyPr anchor="b">
            <a:normAutofit/>
          </a:bodyPr>
          <a:lstStyle/>
          <a:p>
            <a:r>
              <a:rPr lang="en-US" sz="5400"/>
              <a:t>Metrics for Summary</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4F8EB6-D83A-8E29-8606-2D3F26A2A33A}"/>
              </a:ext>
            </a:extLst>
          </p:cNvPr>
          <p:cNvSpPr>
            <a:spLocks noGrp="1"/>
          </p:cNvSpPr>
          <p:nvPr>
            <p:ph idx="1"/>
          </p:nvPr>
        </p:nvSpPr>
        <p:spPr>
          <a:xfrm>
            <a:off x="640080" y="2872899"/>
            <a:ext cx="10505715" cy="3320668"/>
          </a:xfrm>
        </p:spPr>
        <p:txBody>
          <a:bodyPr>
            <a:noAutofit/>
          </a:bodyPr>
          <a:lstStyle/>
          <a:p>
            <a:r>
              <a:rPr lang="en-US" sz="2600"/>
              <a:t>Qualitative vs. Quantitative</a:t>
            </a:r>
          </a:p>
          <a:p>
            <a:r>
              <a:rPr lang="en-US" sz="2600"/>
              <a:t>Qualitative: Comparison with Reference Summary</a:t>
            </a:r>
          </a:p>
          <a:p>
            <a:r>
              <a:rPr lang="en-US" sz="2600"/>
              <a:t>Quantitative: ROUGE (</a:t>
            </a:r>
            <a:r>
              <a:rPr lang="en-US" sz="2600" b="1"/>
              <a:t>Recall-Oriented Understudy for </a:t>
            </a:r>
            <a:r>
              <a:rPr lang="en-US" sz="2600" b="1" err="1"/>
              <a:t>Gisting</a:t>
            </a:r>
            <a:r>
              <a:rPr lang="en-US" sz="2600" b="1"/>
              <a:t> Evaluation)</a:t>
            </a:r>
            <a:endParaRPr lang="en-US" sz="2600"/>
          </a:p>
          <a:p>
            <a:endParaRPr lang="en-US" sz="2600"/>
          </a:p>
          <a:p>
            <a:pPr marL="0" indent="0">
              <a:buNone/>
            </a:pPr>
            <a:endParaRPr lang="en-US" sz="2600"/>
          </a:p>
        </p:txBody>
      </p:sp>
      <p:sp>
        <p:nvSpPr>
          <p:cNvPr id="4" name="Slide Number Placeholder 3">
            <a:extLst>
              <a:ext uri="{FF2B5EF4-FFF2-40B4-BE49-F238E27FC236}">
                <a16:creationId xmlns:a16="http://schemas.microsoft.com/office/drawing/2014/main" id="{BAA3B4F6-5CAC-D312-D071-D15A2C01AFF9}"/>
              </a:ext>
            </a:extLst>
          </p:cNvPr>
          <p:cNvSpPr>
            <a:spLocks noGrp="1"/>
          </p:cNvSpPr>
          <p:nvPr>
            <p:ph type="sldNum" sz="quarter" idx="12"/>
          </p:nvPr>
        </p:nvSpPr>
        <p:spPr>
          <a:xfrm>
            <a:off x="10439400" y="6356350"/>
            <a:ext cx="914400" cy="365125"/>
          </a:xfrm>
        </p:spPr>
        <p:txBody>
          <a:bodyPr>
            <a:normAutofit/>
          </a:bodyPr>
          <a:lstStyle/>
          <a:p>
            <a:pPr>
              <a:spcAft>
                <a:spcPts val="600"/>
              </a:spcAft>
            </a:pPr>
            <a:fld id="{A8831879-9304-2C4A-943A-29BF22233FF9}" type="slidenum">
              <a:rPr lang="en-US">
                <a:solidFill>
                  <a:srgbClr val="FFFFFF"/>
                </a:solidFill>
              </a:rPr>
              <a:pPr>
                <a:spcAft>
                  <a:spcPts val="600"/>
                </a:spcAft>
              </a:pPr>
              <a:t>10</a:t>
            </a:fld>
            <a:endParaRPr lang="en-US">
              <a:solidFill>
                <a:srgbClr val="FFFFFF"/>
              </a:solidFill>
            </a:endParaRPr>
          </a:p>
        </p:txBody>
      </p:sp>
      <p:sp>
        <p:nvSpPr>
          <p:cNvPr id="5" name="Rounded Rectangle 4">
            <a:extLst>
              <a:ext uri="{FF2B5EF4-FFF2-40B4-BE49-F238E27FC236}">
                <a16:creationId xmlns:a16="http://schemas.microsoft.com/office/drawing/2014/main" id="{E229DC2F-91B8-9813-D14B-CBCC972A531A}"/>
              </a:ext>
            </a:extLst>
          </p:cNvPr>
          <p:cNvSpPr/>
          <p:nvPr/>
        </p:nvSpPr>
        <p:spPr>
          <a:xfrm>
            <a:off x="5964940" y="4933160"/>
            <a:ext cx="1845798" cy="406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a:t>The fox jumps over</a:t>
            </a:r>
          </a:p>
        </p:txBody>
      </p:sp>
      <p:sp>
        <p:nvSpPr>
          <p:cNvPr id="6" name="Rounded Rectangle 5">
            <a:extLst>
              <a:ext uri="{FF2B5EF4-FFF2-40B4-BE49-F238E27FC236}">
                <a16:creationId xmlns:a16="http://schemas.microsoft.com/office/drawing/2014/main" id="{4D46A8AF-E3A8-93D5-662E-7EFDDC008B61}"/>
              </a:ext>
            </a:extLst>
          </p:cNvPr>
          <p:cNvSpPr/>
          <p:nvPr/>
        </p:nvSpPr>
        <p:spPr>
          <a:xfrm>
            <a:off x="2164243" y="5896054"/>
            <a:ext cx="1746099" cy="406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500"/>
              <a:t>The, fox, jumps</a:t>
            </a:r>
          </a:p>
        </p:txBody>
      </p:sp>
      <p:sp>
        <p:nvSpPr>
          <p:cNvPr id="7" name="Rounded Rectangle 6">
            <a:extLst>
              <a:ext uri="{FF2B5EF4-FFF2-40B4-BE49-F238E27FC236}">
                <a16:creationId xmlns:a16="http://schemas.microsoft.com/office/drawing/2014/main" id="{F0CFAA96-C04A-277D-B921-845E293D31E0}"/>
              </a:ext>
            </a:extLst>
          </p:cNvPr>
          <p:cNvSpPr/>
          <p:nvPr/>
        </p:nvSpPr>
        <p:spPr>
          <a:xfrm>
            <a:off x="2164243" y="4926734"/>
            <a:ext cx="1845798" cy="406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a:t>The, fox, jumps, over</a:t>
            </a:r>
          </a:p>
        </p:txBody>
      </p:sp>
      <p:sp>
        <p:nvSpPr>
          <p:cNvPr id="8" name="Rounded Rectangle 7">
            <a:extLst>
              <a:ext uri="{FF2B5EF4-FFF2-40B4-BE49-F238E27FC236}">
                <a16:creationId xmlns:a16="http://schemas.microsoft.com/office/drawing/2014/main" id="{D7C18521-BBD6-6D0B-20AB-DB1E143CA3A2}"/>
              </a:ext>
            </a:extLst>
          </p:cNvPr>
          <p:cNvSpPr/>
          <p:nvPr/>
        </p:nvSpPr>
        <p:spPr>
          <a:xfrm>
            <a:off x="5964940" y="5891521"/>
            <a:ext cx="1746099" cy="406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500"/>
              <a:t>The fox jumps</a:t>
            </a:r>
          </a:p>
        </p:txBody>
      </p:sp>
      <p:sp>
        <p:nvSpPr>
          <p:cNvPr id="9" name="TextBox 8">
            <a:extLst>
              <a:ext uri="{FF2B5EF4-FFF2-40B4-BE49-F238E27FC236}">
                <a16:creationId xmlns:a16="http://schemas.microsoft.com/office/drawing/2014/main" id="{2F91799F-E06A-C65D-495F-7722408E8FB2}"/>
              </a:ext>
            </a:extLst>
          </p:cNvPr>
          <p:cNvSpPr txBox="1"/>
          <p:nvPr/>
        </p:nvSpPr>
        <p:spPr>
          <a:xfrm>
            <a:off x="2701005" y="4623903"/>
            <a:ext cx="1309036" cy="276999"/>
          </a:xfrm>
          <a:prstGeom prst="rect">
            <a:avLst/>
          </a:prstGeom>
          <a:noFill/>
        </p:spPr>
        <p:txBody>
          <a:bodyPr wrap="square" rtlCol="0">
            <a:spAutoFit/>
          </a:bodyPr>
          <a:lstStyle/>
          <a:p>
            <a:r>
              <a:rPr lang="en-US" sz="1200"/>
              <a:t>Machine</a:t>
            </a:r>
          </a:p>
        </p:txBody>
      </p:sp>
      <p:sp>
        <p:nvSpPr>
          <p:cNvPr id="10" name="TextBox 9">
            <a:extLst>
              <a:ext uri="{FF2B5EF4-FFF2-40B4-BE49-F238E27FC236}">
                <a16:creationId xmlns:a16="http://schemas.microsoft.com/office/drawing/2014/main" id="{E2D8F589-A2AA-634A-66D7-7DE61EDB4BC1}"/>
              </a:ext>
            </a:extLst>
          </p:cNvPr>
          <p:cNvSpPr txBox="1"/>
          <p:nvPr/>
        </p:nvSpPr>
        <p:spPr>
          <a:xfrm>
            <a:off x="2601306" y="5604260"/>
            <a:ext cx="1309036" cy="276999"/>
          </a:xfrm>
          <a:prstGeom prst="rect">
            <a:avLst/>
          </a:prstGeom>
          <a:noFill/>
        </p:spPr>
        <p:txBody>
          <a:bodyPr wrap="square" rtlCol="0">
            <a:spAutoFit/>
          </a:bodyPr>
          <a:lstStyle/>
          <a:p>
            <a:r>
              <a:rPr lang="en-US" sz="1200"/>
              <a:t>Reference</a:t>
            </a:r>
          </a:p>
        </p:txBody>
      </p:sp>
      <p:sp>
        <p:nvSpPr>
          <p:cNvPr id="12" name="TextBox 11">
            <a:extLst>
              <a:ext uri="{FF2B5EF4-FFF2-40B4-BE49-F238E27FC236}">
                <a16:creationId xmlns:a16="http://schemas.microsoft.com/office/drawing/2014/main" id="{8CB2AD10-BA8A-F9F4-1B46-B609861D508C}"/>
              </a:ext>
            </a:extLst>
          </p:cNvPr>
          <p:cNvSpPr txBox="1"/>
          <p:nvPr/>
        </p:nvSpPr>
        <p:spPr>
          <a:xfrm>
            <a:off x="6402003" y="6370344"/>
            <a:ext cx="2002055" cy="369332"/>
          </a:xfrm>
          <a:prstGeom prst="rect">
            <a:avLst/>
          </a:prstGeom>
          <a:noFill/>
        </p:spPr>
        <p:txBody>
          <a:bodyPr wrap="square" rtlCol="0">
            <a:spAutoFit/>
          </a:bodyPr>
          <a:lstStyle/>
          <a:p>
            <a:r>
              <a:rPr lang="en-US"/>
              <a:t>ROUGE-L</a:t>
            </a:r>
          </a:p>
        </p:txBody>
      </p:sp>
      <p:sp>
        <p:nvSpPr>
          <p:cNvPr id="15" name="TextBox 14">
            <a:extLst>
              <a:ext uri="{FF2B5EF4-FFF2-40B4-BE49-F238E27FC236}">
                <a16:creationId xmlns:a16="http://schemas.microsoft.com/office/drawing/2014/main" id="{96DE263F-E5F4-8AC4-022A-D9362348FEBE}"/>
              </a:ext>
            </a:extLst>
          </p:cNvPr>
          <p:cNvSpPr txBox="1"/>
          <p:nvPr/>
        </p:nvSpPr>
        <p:spPr>
          <a:xfrm>
            <a:off x="2521819" y="6370344"/>
            <a:ext cx="1309036" cy="369332"/>
          </a:xfrm>
          <a:prstGeom prst="rect">
            <a:avLst/>
          </a:prstGeom>
          <a:noFill/>
        </p:spPr>
        <p:txBody>
          <a:bodyPr wrap="square" rtlCol="0">
            <a:spAutoFit/>
          </a:bodyPr>
          <a:lstStyle/>
          <a:p>
            <a:r>
              <a:rPr lang="en-US"/>
              <a:t>ROUGE-1</a:t>
            </a:r>
          </a:p>
        </p:txBody>
      </p:sp>
      <p:sp>
        <p:nvSpPr>
          <p:cNvPr id="16" name="TextBox 15">
            <a:extLst>
              <a:ext uri="{FF2B5EF4-FFF2-40B4-BE49-F238E27FC236}">
                <a16:creationId xmlns:a16="http://schemas.microsoft.com/office/drawing/2014/main" id="{822FAF78-954D-CA12-0A39-66B45024CE91}"/>
              </a:ext>
            </a:extLst>
          </p:cNvPr>
          <p:cNvSpPr txBox="1"/>
          <p:nvPr/>
        </p:nvSpPr>
        <p:spPr>
          <a:xfrm>
            <a:off x="6402003" y="5614522"/>
            <a:ext cx="1309036" cy="276999"/>
          </a:xfrm>
          <a:prstGeom prst="rect">
            <a:avLst/>
          </a:prstGeom>
          <a:noFill/>
        </p:spPr>
        <p:txBody>
          <a:bodyPr wrap="square" rtlCol="0">
            <a:spAutoFit/>
          </a:bodyPr>
          <a:lstStyle/>
          <a:p>
            <a:r>
              <a:rPr lang="en-US" sz="1200"/>
              <a:t>Reference</a:t>
            </a:r>
          </a:p>
        </p:txBody>
      </p:sp>
      <p:sp>
        <p:nvSpPr>
          <p:cNvPr id="17" name="TextBox 16">
            <a:extLst>
              <a:ext uri="{FF2B5EF4-FFF2-40B4-BE49-F238E27FC236}">
                <a16:creationId xmlns:a16="http://schemas.microsoft.com/office/drawing/2014/main" id="{14DC60AD-46A5-BA58-65DD-DAFDA8D98CA8}"/>
              </a:ext>
            </a:extLst>
          </p:cNvPr>
          <p:cNvSpPr txBox="1"/>
          <p:nvPr/>
        </p:nvSpPr>
        <p:spPr>
          <a:xfrm>
            <a:off x="6463201" y="4656161"/>
            <a:ext cx="1309036" cy="276999"/>
          </a:xfrm>
          <a:prstGeom prst="rect">
            <a:avLst/>
          </a:prstGeom>
          <a:noFill/>
        </p:spPr>
        <p:txBody>
          <a:bodyPr wrap="square" rtlCol="0">
            <a:spAutoFit/>
          </a:bodyPr>
          <a:lstStyle/>
          <a:p>
            <a:r>
              <a:rPr lang="en-US" sz="1200"/>
              <a:t>Machine</a:t>
            </a:r>
          </a:p>
        </p:txBody>
      </p:sp>
    </p:spTree>
    <p:extLst>
      <p:ext uri="{BB962C8B-B14F-4D97-AF65-F5344CB8AC3E}">
        <p14:creationId xmlns:p14="http://schemas.microsoft.com/office/powerpoint/2010/main" val="2973410921"/>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ED096-0376-F3E2-8B18-EF0C33179A71}"/>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Quantitative Results</a:t>
            </a:r>
          </a:p>
        </p:txBody>
      </p:sp>
      <p:sp>
        <p:nvSpPr>
          <p:cNvPr id="4" name="Slide Number Placeholder 3">
            <a:extLst>
              <a:ext uri="{FF2B5EF4-FFF2-40B4-BE49-F238E27FC236}">
                <a16:creationId xmlns:a16="http://schemas.microsoft.com/office/drawing/2014/main" id="{DCF7A8B6-E94E-813F-2234-B85A261D0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A8831879-9304-2C4A-943A-29BF22233FF9}" type="slidenum">
              <a:rPr lang="en-US" smtClean="0"/>
              <a:pPr defTabSz="914400">
                <a:spcAft>
                  <a:spcPts val="600"/>
                </a:spcAft>
              </a:pPr>
              <a:t>11</a:t>
            </a:fld>
            <a:endParaRPr lang="en-US"/>
          </a:p>
        </p:txBody>
      </p:sp>
      <p:graphicFrame>
        <p:nvGraphicFramePr>
          <p:cNvPr id="5" name="Table 5">
            <a:extLst>
              <a:ext uri="{FF2B5EF4-FFF2-40B4-BE49-F238E27FC236}">
                <a16:creationId xmlns:a16="http://schemas.microsoft.com/office/drawing/2014/main" id="{36FB660E-5363-93DA-52A7-3C37FEF1E096}"/>
              </a:ext>
            </a:extLst>
          </p:cNvPr>
          <p:cNvGraphicFramePr>
            <a:graphicFrameLocks noGrp="1"/>
          </p:cNvGraphicFramePr>
          <p:nvPr>
            <p:extLst>
              <p:ext uri="{D42A27DB-BD31-4B8C-83A1-F6EECF244321}">
                <p14:modId xmlns:p14="http://schemas.microsoft.com/office/powerpoint/2010/main" val="2947060854"/>
              </p:ext>
            </p:extLst>
          </p:nvPr>
        </p:nvGraphicFramePr>
        <p:xfrm>
          <a:off x="1049468" y="2515164"/>
          <a:ext cx="10093063" cy="3413571"/>
        </p:xfrm>
        <a:graphic>
          <a:graphicData uri="http://schemas.openxmlformats.org/drawingml/2006/table">
            <a:tbl>
              <a:tblPr firstRow="1" bandRow="1">
                <a:tableStyleId>{5940675A-B579-460E-94D1-54222C63F5DA}</a:tableStyleId>
              </a:tblPr>
              <a:tblGrid>
                <a:gridCol w="3543360">
                  <a:extLst>
                    <a:ext uri="{9D8B030D-6E8A-4147-A177-3AD203B41FA5}">
                      <a16:colId xmlns:a16="http://schemas.microsoft.com/office/drawing/2014/main" val="1800832887"/>
                    </a:ext>
                  </a:extLst>
                </a:gridCol>
                <a:gridCol w="3130616">
                  <a:extLst>
                    <a:ext uri="{9D8B030D-6E8A-4147-A177-3AD203B41FA5}">
                      <a16:colId xmlns:a16="http://schemas.microsoft.com/office/drawing/2014/main" val="584299316"/>
                    </a:ext>
                  </a:extLst>
                </a:gridCol>
                <a:gridCol w="3419087">
                  <a:extLst>
                    <a:ext uri="{9D8B030D-6E8A-4147-A177-3AD203B41FA5}">
                      <a16:colId xmlns:a16="http://schemas.microsoft.com/office/drawing/2014/main" val="1860372168"/>
                    </a:ext>
                  </a:extLst>
                </a:gridCol>
              </a:tblGrid>
              <a:tr h="634937">
                <a:tc>
                  <a:txBody>
                    <a:bodyPr/>
                    <a:lstStyle/>
                    <a:p>
                      <a:pPr algn="ctr"/>
                      <a:endParaRPr lang="en-US" sz="3300"/>
                    </a:p>
                  </a:txBody>
                  <a:tcPr marL="94298" marR="94298" marT="47149" marB="47149"/>
                </a:tc>
                <a:tc>
                  <a:txBody>
                    <a:bodyPr/>
                    <a:lstStyle/>
                    <a:p>
                      <a:pPr algn="ctr"/>
                      <a:r>
                        <a:rPr lang="en-US" sz="3300"/>
                        <a:t>ROUGE-1</a:t>
                      </a:r>
                    </a:p>
                  </a:txBody>
                  <a:tcPr marL="94298" marR="94298" marT="47149" marB="471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a:t>ROUGE-LSum</a:t>
                      </a:r>
                      <a:endParaRPr lang="en-US" sz="3300" err="1"/>
                    </a:p>
                  </a:txBody>
                  <a:tcPr marL="94298" marR="94298" marT="47149" marB="47149"/>
                </a:tc>
                <a:extLst>
                  <a:ext uri="{0D108BD9-81ED-4DB2-BD59-A6C34878D82A}">
                    <a16:rowId xmlns:a16="http://schemas.microsoft.com/office/drawing/2014/main" val="799186941"/>
                  </a:ext>
                </a:extLst>
              </a:tr>
              <a:tr h="1137857">
                <a:tc>
                  <a:txBody>
                    <a:bodyPr/>
                    <a:lstStyle/>
                    <a:p>
                      <a:pPr algn="ctr"/>
                      <a:r>
                        <a:rPr lang="en-US" sz="3300"/>
                        <a:t>BART (CNN + SAMSUM)</a:t>
                      </a:r>
                    </a:p>
                  </a:txBody>
                  <a:tcPr marL="94298" marR="94298" marT="47149" marB="47149"/>
                </a:tc>
                <a:tc>
                  <a:txBody>
                    <a:bodyPr/>
                    <a:lstStyle/>
                    <a:p>
                      <a:pPr algn="ctr"/>
                      <a:r>
                        <a:rPr lang="en-US" sz="3300"/>
                        <a:t>22.72</a:t>
                      </a:r>
                    </a:p>
                  </a:txBody>
                  <a:tcPr marL="94298" marR="94298" marT="47149" marB="47149"/>
                </a:tc>
                <a:tc>
                  <a:txBody>
                    <a:bodyPr/>
                    <a:lstStyle/>
                    <a:p>
                      <a:pPr algn="ctr"/>
                      <a:r>
                        <a:rPr lang="en-US" sz="3300"/>
                        <a:t>14.70</a:t>
                      </a:r>
                    </a:p>
                  </a:txBody>
                  <a:tcPr marL="94298" marR="94298" marT="47149" marB="47149"/>
                </a:tc>
                <a:extLst>
                  <a:ext uri="{0D108BD9-81ED-4DB2-BD59-A6C34878D82A}">
                    <a16:rowId xmlns:a16="http://schemas.microsoft.com/office/drawing/2014/main" val="626529651"/>
                  </a:ext>
                </a:extLst>
              </a:tr>
              <a:tr h="1640777">
                <a:tc>
                  <a:txBody>
                    <a:bodyPr/>
                    <a:lstStyle/>
                    <a:p>
                      <a:pPr algn="ctr"/>
                      <a:r>
                        <a:rPr lang="en-US" sz="3300" b="1">
                          <a:solidFill>
                            <a:schemeClr val="accent1"/>
                          </a:solidFill>
                        </a:rPr>
                        <a:t>Our Model (CNN + SAMSUM + ICSI + AMI)</a:t>
                      </a:r>
                    </a:p>
                  </a:txBody>
                  <a:tcPr marL="94298" marR="94298" marT="47149" marB="47149"/>
                </a:tc>
                <a:tc>
                  <a:txBody>
                    <a:bodyPr/>
                    <a:lstStyle/>
                    <a:p>
                      <a:pPr algn="ctr"/>
                      <a:r>
                        <a:rPr lang="en-US" sz="3300" b="1">
                          <a:solidFill>
                            <a:schemeClr val="accent1"/>
                          </a:solidFill>
                        </a:rPr>
                        <a:t>39.09</a:t>
                      </a:r>
                    </a:p>
                  </a:txBody>
                  <a:tcPr marL="94298" marR="94298" marT="47149" marB="47149"/>
                </a:tc>
                <a:tc>
                  <a:txBody>
                    <a:bodyPr/>
                    <a:lstStyle/>
                    <a:p>
                      <a:pPr algn="ctr"/>
                      <a:r>
                        <a:rPr lang="en-US" sz="3300" b="1" kern="1200" noProof="0">
                          <a:solidFill>
                            <a:schemeClr val="accent1"/>
                          </a:solidFill>
                          <a:latin typeface="+mn-lt"/>
                          <a:ea typeface="+mn-ea"/>
                          <a:cs typeface="+mn-cs"/>
                        </a:rPr>
                        <a:t>35.50</a:t>
                      </a:r>
                      <a:endParaRPr lang="en-US" sz="3300" b="1" kern="1200">
                        <a:solidFill>
                          <a:schemeClr val="accent1"/>
                        </a:solidFill>
                        <a:latin typeface="+mn-lt"/>
                        <a:ea typeface="+mn-ea"/>
                        <a:cs typeface="+mn-cs"/>
                      </a:endParaRPr>
                    </a:p>
                  </a:txBody>
                  <a:tcPr marL="94298" marR="94298" marT="47149" marB="47149"/>
                </a:tc>
                <a:extLst>
                  <a:ext uri="{0D108BD9-81ED-4DB2-BD59-A6C34878D82A}">
                    <a16:rowId xmlns:a16="http://schemas.microsoft.com/office/drawing/2014/main" val="1460587070"/>
                  </a:ext>
                </a:extLst>
              </a:tr>
            </a:tbl>
          </a:graphicData>
        </a:graphic>
      </p:graphicFrame>
      <p:sp>
        <p:nvSpPr>
          <p:cNvPr id="6" name="TextBox 5">
            <a:extLst>
              <a:ext uri="{FF2B5EF4-FFF2-40B4-BE49-F238E27FC236}">
                <a16:creationId xmlns:a16="http://schemas.microsoft.com/office/drawing/2014/main" id="{544101E0-AB15-1709-9B7E-B653696CEFFD}"/>
              </a:ext>
            </a:extLst>
          </p:cNvPr>
          <p:cNvSpPr txBox="1"/>
          <p:nvPr/>
        </p:nvSpPr>
        <p:spPr>
          <a:xfrm>
            <a:off x="1049468" y="6017796"/>
            <a:ext cx="10093063" cy="338554"/>
          </a:xfrm>
          <a:prstGeom prst="rect">
            <a:avLst/>
          </a:prstGeom>
          <a:noFill/>
        </p:spPr>
        <p:txBody>
          <a:bodyPr wrap="square" lIns="91440" tIns="45720" rIns="91440" bIns="45720" anchor="t">
            <a:spAutoFit/>
          </a:bodyPr>
          <a:lstStyle/>
          <a:p>
            <a:pPr algn="ctr"/>
            <a:r>
              <a:rPr lang="en-US" sz="1600"/>
              <a:t>Detailed Training Metrics are at: </a:t>
            </a:r>
            <a:r>
              <a:rPr lang="en-US" sz="1600">
                <a:solidFill>
                  <a:schemeClr val="accent1"/>
                </a:solidFill>
                <a:ea typeface="+mn-lt"/>
                <a:cs typeface="+mn-lt"/>
                <a:hlinkClick r:id="rId2">
                  <a:extLst>
                    <a:ext uri="{A12FA001-AC4F-418D-AE19-62706E023703}">
                      <ahyp:hlinkClr xmlns:ahyp="http://schemas.microsoft.com/office/drawing/2018/hyperlinkcolor" val="tx"/>
                    </a:ext>
                  </a:extLst>
                </a:hlinkClick>
              </a:rPr>
              <a:t>https://huggingface.co/vmarklynn/bart-large-cnn-samsum-icsi-ami-v2/tensorboard</a:t>
            </a:r>
            <a:r>
              <a:rPr lang="en-US" sz="1600">
                <a:ea typeface="+mn-lt"/>
                <a:cs typeface="+mn-lt"/>
              </a:rPr>
              <a:t> </a:t>
            </a:r>
            <a:endParaRPr lang="en-US" sz="1600">
              <a:solidFill>
                <a:schemeClr val="accent1"/>
              </a:solidFill>
              <a:highlight>
                <a:srgbClr val="FF00FF"/>
              </a:highlight>
              <a:cs typeface="Calibri"/>
            </a:endParaRPr>
          </a:p>
        </p:txBody>
      </p:sp>
    </p:spTree>
    <p:extLst>
      <p:ext uri="{BB962C8B-B14F-4D97-AF65-F5344CB8AC3E}">
        <p14:creationId xmlns:p14="http://schemas.microsoft.com/office/powerpoint/2010/main" val="195774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1232-DA35-49B7-33F1-E0765ACD31A2}"/>
              </a:ext>
            </a:extLst>
          </p:cNvPr>
          <p:cNvSpPr>
            <a:spLocks noGrp="1"/>
          </p:cNvSpPr>
          <p:nvPr>
            <p:ph type="title"/>
          </p:nvPr>
        </p:nvSpPr>
        <p:spPr/>
        <p:txBody>
          <a:bodyPr>
            <a:normAutofit/>
          </a:bodyPr>
          <a:lstStyle/>
          <a:p>
            <a:r>
              <a:rPr lang="en-US"/>
              <a:t>Qualitative Results: Sample 1 – Short prose or short dialogue</a:t>
            </a:r>
          </a:p>
        </p:txBody>
      </p:sp>
      <p:sp>
        <p:nvSpPr>
          <p:cNvPr id="3" name="Content Placeholder 2">
            <a:extLst>
              <a:ext uri="{FF2B5EF4-FFF2-40B4-BE49-F238E27FC236}">
                <a16:creationId xmlns:a16="http://schemas.microsoft.com/office/drawing/2014/main" id="{0F087F2E-A1D6-9F7A-C1B0-D6A397E17FB6}"/>
              </a:ext>
            </a:extLst>
          </p:cNvPr>
          <p:cNvSpPr>
            <a:spLocks noGrp="1"/>
          </p:cNvSpPr>
          <p:nvPr>
            <p:ph idx="1"/>
          </p:nvPr>
        </p:nvSpPr>
        <p:spPr>
          <a:xfrm>
            <a:off x="6096000" y="1690688"/>
            <a:ext cx="5257799" cy="4351338"/>
          </a:xfrm>
        </p:spPr>
        <p:txBody>
          <a:bodyPr vert="horz" lIns="91440" tIns="45720" rIns="91440" bIns="45720" rtlCol="0" anchor="t">
            <a:normAutofit/>
          </a:bodyPr>
          <a:lstStyle/>
          <a:p>
            <a:pPr marL="0" indent="0">
              <a:buNone/>
            </a:pPr>
            <a:r>
              <a:rPr lang="en-US" b="1">
                <a:cs typeface="Calibri" panose="020F0502020204030204"/>
              </a:rPr>
              <a:t>Human Reference Summary:</a:t>
            </a:r>
          </a:p>
          <a:p>
            <a:pPr marL="0" indent="0">
              <a:buNone/>
            </a:pPr>
            <a:r>
              <a:rPr lang="en-US"/>
              <a:t>#Person1# asks #Person2# what #Person2# did during the vacation to Paris. #Person2# saw </a:t>
            </a:r>
            <a:r>
              <a:rPr lang="en-US">
                <a:solidFill>
                  <a:schemeClr val="accent2"/>
                </a:solidFill>
              </a:rPr>
              <a:t>all the most famous places and enjoyed sitting in cafes most. </a:t>
            </a:r>
            <a:r>
              <a:rPr lang="en-US"/>
              <a:t>#Person1#'s looking forward to a vacation.</a:t>
            </a:r>
            <a:endParaRPr lang="en-US">
              <a:cs typeface="Calibri"/>
            </a:endParaRPr>
          </a:p>
        </p:txBody>
      </p:sp>
      <p:sp>
        <p:nvSpPr>
          <p:cNvPr id="4" name="Slide Number Placeholder 3">
            <a:extLst>
              <a:ext uri="{FF2B5EF4-FFF2-40B4-BE49-F238E27FC236}">
                <a16:creationId xmlns:a16="http://schemas.microsoft.com/office/drawing/2014/main" id="{CA8CE80C-719B-F45E-D94C-E4F7DF6793BF}"/>
              </a:ext>
            </a:extLst>
          </p:cNvPr>
          <p:cNvSpPr>
            <a:spLocks noGrp="1"/>
          </p:cNvSpPr>
          <p:nvPr>
            <p:ph type="sldNum" sz="quarter" idx="12"/>
          </p:nvPr>
        </p:nvSpPr>
        <p:spPr/>
        <p:txBody>
          <a:bodyPr/>
          <a:lstStyle/>
          <a:p>
            <a:fld id="{A8831879-9304-2C4A-943A-29BF22233FF9}" type="slidenum">
              <a:rPr lang="en-US" smtClean="0"/>
              <a:t>12</a:t>
            </a:fld>
            <a:endParaRPr lang="en-US"/>
          </a:p>
        </p:txBody>
      </p:sp>
      <p:sp>
        <p:nvSpPr>
          <p:cNvPr id="6" name="TextBox 5">
            <a:extLst>
              <a:ext uri="{FF2B5EF4-FFF2-40B4-BE49-F238E27FC236}">
                <a16:creationId xmlns:a16="http://schemas.microsoft.com/office/drawing/2014/main" id="{0669DF82-4EB9-4B9B-D3D5-024E69030529}"/>
              </a:ext>
            </a:extLst>
          </p:cNvPr>
          <p:cNvSpPr txBox="1"/>
          <p:nvPr/>
        </p:nvSpPr>
        <p:spPr>
          <a:xfrm>
            <a:off x="711200" y="1688062"/>
            <a:ext cx="4965441" cy="4401205"/>
          </a:xfrm>
          <a:prstGeom prst="rect">
            <a:avLst/>
          </a:prstGeom>
          <a:noFill/>
        </p:spPr>
        <p:txBody>
          <a:bodyPr wrap="square" lIns="91440" tIns="45720" rIns="91440" bIns="45720" anchor="t">
            <a:spAutoFit/>
          </a:bodyPr>
          <a:lstStyle/>
          <a:p>
            <a:r>
              <a:rPr lang="en-US" sz="2800" b="1">
                <a:cs typeface="Calibri" panose="020F0502020204030204"/>
              </a:rPr>
              <a:t>Our Summary:</a:t>
            </a:r>
          </a:p>
          <a:p>
            <a:r>
              <a:rPr lang="en-US" sz="2800"/>
              <a:t>The whole vacation was spent in Paris with my parents. </a:t>
            </a:r>
            <a:r>
              <a:rPr lang="en-US" sz="2800">
                <a:solidFill>
                  <a:schemeClr val="accent2"/>
                </a:solidFill>
              </a:rPr>
              <a:t>They saw the Eiffel Tower, Notre-Dame Cathedral, the Seine River</a:t>
            </a:r>
            <a:r>
              <a:rPr lang="en-US" sz="2800">
                <a:solidFill>
                  <a:schemeClr val="tx2"/>
                </a:solidFill>
              </a:rPr>
              <a:t>, </a:t>
            </a:r>
            <a:r>
              <a:rPr lang="en-US" sz="2800">
                <a:solidFill>
                  <a:schemeClr val="accent2"/>
                </a:solidFill>
              </a:rPr>
              <a:t>and the famous art museums. </a:t>
            </a:r>
            <a:r>
              <a:rPr lang="en-US" sz="2800"/>
              <a:t>They also went on a boat tour around the city, and they had </a:t>
            </a:r>
            <a:r>
              <a:rPr lang="en-US" sz="2800">
                <a:solidFill>
                  <a:schemeClr val="accent2"/>
                </a:solidFill>
              </a:rPr>
              <a:t>a lot of fun sitting in cafes and watching people.</a:t>
            </a:r>
            <a:endParaRPr lang="en-US">
              <a:solidFill>
                <a:schemeClr val="accent2"/>
              </a:solidFill>
              <a:cs typeface="Calibri" panose="020F0502020204030204"/>
            </a:endParaRPr>
          </a:p>
        </p:txBody>
      </p:sp>
    </p:spTree>
    <p:extLst>
      <p:ext uri="{BB962C8B-B14F-4D97-AF65-F5344CB8AC3E}">
        <p14:creationId xmlns:p14="http://schemas.microsoft.com/office/powerpoint/2010/main" val="2714156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1232-DA35-49B7-33F1-E0765ACD31A2}"/>
              </a:ext>
            </a:extLst>
          </p:cNvPr>
          <p:cNvSpPr>
            <a:spLocks noGrp="1"/>
          </p:cNvSpPr>
          <p:nvPr>
            <p:ph type="title"/>
          </p:nvPr>
        </p:nvSpPr>
        <p:spPr>
          <a:xfrm>
            <a:off x="838200" y="299811"/>
            <a:ext cx="10515600" cy="1325563"/>
          </a:xfrm>
        </p:spPr>
        <p:txBody>
          <a:bodyPr/>
          <a:lstStyle/>
          <a:p>
            <a:r>
              <a:rPr lang="en-US"/>
              <a:t>Qualitative Results: Sample 2 – LOTR</a:t>
            </a:r>
          </a:p>
        </p:txBody>
      </p:sp>
      <p:sp>
        <p:nvSpPr>
          <p:cNvPr id="4" name="Slide Number Placeholder 3">
            <a:extLst>
              <a:ext uri="{FF2B5EF4-FFF2-40B4-BE49-F238E27FC236}">
                <a16:creationId xmlns:a16="http://schemas.microsoft.com/office/drawing/2014/main" id="{C404F056-0042-1854-C762-6A1EB5B10787}"/>
              </a:ext>
            </a:extLst>
          </p:cNvPr>
          <p:cNvSpPr>
            <a:spLocks noGrp="1"/>
          </p:cNvSpPr>
          <p:nvPr>
            <p:ph type="sldNum" sz="quarter" idx="12"/>
          </p:nvPr>
        </p:nvSpPr>
        <p:spPr/>
        <p:txBody>
          <a:bodyPr/>
          <a:lstStyle/>
          <a:p>
            <a:fld id="{A8831879-9304-2C4A-943A-29BF22233FF9}" type="slidenum">
              <a:rPr lang="en-US" smtClean="0"/>
              <a:t>13</a:t>
            </a:fld>
            <a:endParaRPr lang="en-US"/>
          </a:p>
        </p:txBody>
      </p:sp>
      <p:sp>
        <p:nvSpPr>
          <p:cNvPr id="8" name="TextBox 7">
            <a:extLst>
              <a:ext uri="{FF2B5EF4-FFF2-40B4-BE49-F238E27FC236}">
                <a16:creationId xmlns:a16="http://schemas.microsoft.com/office/drawing/2014/main" id="{F03C908E-DA0D-DA6C-520A-443D721847E7}"/>
              </a:ext>
            </a:extLst>
          </p:cNvPr>
          <p:cNvSpPr txBox="1"/>
          <p:nvPr/>
        </p:nvSpPr>
        <p:spPr>
          <a:xfrm>
            <a:off x="838200" y="1544039"/>
            <a:ext cx="8452692" cy="4524315"/>
          </a:xfrm>
          <a:prstGeom prst="rect">
            <a:avLst/>
          </a:prstGeom>
          <a:noFill/>
        </p:spPr>
        <p:txBody>
          <a:bodyPr wrap="square" lIns="91440" tIns="45720" rIns="91440" bIns="45720" anchor="t">
            <a:spAutoFit/>
          </a:bodyPr>
          <a:lstStyle/>
          <a:p>
            <a:r>
              <a:rPr lang="en-US" sz="2400" b="1">
                <a:cs typeface="Calibri" panose="020F0502020204030204"/>
              </a:rPr>
              <a:t>Our Summary:</a:t>
            </a:r>
            <a:endParaRPr lang="en-US" sz="2400"/>
          </a:p>
          <a:p>
            <a:r>
              <a:rPr lang="en-US" sz="2400">
                <a:solidFill>
                  <a:schemeClr val="accent1"/>
                </a:solidFill>
              </a:rPr>
              <a:t>The meeting began with the forging of the Great RINGS, each set with a single GEM, which were given to the Dwarf Lords, great miners, and craftsmen of the mountain halls. </a:t>
            </a:r>
            <a:r>
              <a:rPr lang="en-US" sz="2400"/>
              <a:t>Next, the meeting moved onto a discussion of the design of the New Line Cinema's next project, which was due to be presented in the next meeting. Then, the group moved onto the discussion of how they would govern each other and their own lives. </a:t>
            </a:r>
            <a:r>
              <a:rPr lang="en-US" sz="2400">
                <a:solidFill>
                  <a:schemeClr val="accent1"/>
                </a:solidFill>
              </a:rPr>
              <a:t>They discussed how they could make the best use of the power they had, and decided that they would have to be more like the KINGS of Men. </a:t>
            </a:r>
            <a:r>
              <a:rPr lang="en-US" sz="2400"/>
              <a:t>Finally, they talked about how to make the project a success. The meeting ended with a brief discussion of their next meeting</a:t>
            </a:r>
            <a:endParaRPr lang="en-US" sz="2400">
              <a:cs typeface="Calibri" panose="020F0502020204030204"/>
            </a:endParaRPr>
          </a:p>
        </p:txBody>
      </p:sp>
    </p:spTree>
    <p:extLst>
      <p:ext uri="{BB962C8B-B14F-4D97-AF65-F5344CB8AC3E}">
        <p14:creationId xmlns:p14="http://schemas.microsoft.com/office/powerpoint/2010/main" val="1409871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orking on a computer&#10;&#10;Description automatically generated with low confidence">
            <a:extLst>
              <a:ext uri="{FF2B5EF4-FFF2-40B4-BE49-F238E27FC236}">
                <a16:creationId xmlns:a16="http://schemas.microsoft.com/office/drawing/2014/main" id="{44C6C112-4E55-330A-AFF5-E811AAE94C33}"/>
              </a:ext>
            </a:extLst>
          </p:cNvPr>
          <p:cNvPicPr>
            <a:picLocks noChangeAspect="1"/>
          </p:cNvPicPr>
          <p:nvPr/>
        </p:nvPicPr>
        <p:blipFill rotWithShape="1">
          <a:blip r:embed="rId4">
            <a:alphaModFix amt="60000"/>
          </a:blip>
          <a:srcRect t="747" b="16896"/>
          <a:stretch/>
        </p:blipFill>
        <p:spPr>
          <a:xfrm>
            <a:off x="180975" y="179108"/>
            <a:ext cx="11823637" cy="6499784"/>
          </a:xfrm>
          <a:prstGeom prst="rect">
            <a:avLst/>
          </a:prstGeom>
        </p:spPr>
      </p:pic>
      <p:sp>
        <p:nvSpPr>
          <p:cNvPr id="2" name="Title 1">
            <a:extLst>
              <a:ext uri="{FF2B5EF4-FFF2-40B4-BE49-F238E27FC236}">
                <a16:creationId xmlns:a16="http://schemas.microsoft.com/office/drawing/2014/main" id="{F68683F4-B5A6-A97A-9055-B2A73F2BA5C6}"/>
              </a:ext>
            </a:extLst>
          </p:cNvPr>
          <p:cNvSpPr>
            <a:spLocks noGrp="1"/>
          </p:cNvSpPr>
          <p:nvPr>
            <p:ph type="title"/>
          </p:nvPr>
        </p:nvSpPr>
        <p:spPr>
          <a:xfrm>
            <a:off x="838200" y="525195"/>
            <a:ext cx="10165218" cy="2806506"/>
          </a:xfrm>
        </p:spPr>
        <p:txBody>
          <a:bodyPr anchor="b">
            <a:normAutofit/>
          </a:bodyPr>
          <a:lstStyle/>
          <a:p>
            <a:r>
              <a:rPr lang="en-US" sz="4000">
                <a:solidFill>
                  <a:srgbClr val="FFFFFF"/>
                </a:solidFill>
              </a:rPr>
              <a:t>USER INTERFACE DEMONSTRATION</a:t>
            </a:r>
          </a:p>
        </p:txBody>
      </p:sp>
      <p:sp>
        <p:nvSpPr>
          <p:cNvPr id="3" name="Content Placeholder 2">
            <a:extLst>
              <a:ext uri="{FF2B5EF4-FFF2-40B4-BE49-F238E27FC236}">
                <a16:creationId xmlns:a16="http://schemas.microsoft.com/office/drawing/2014/main" id="{F6AC9785-EEF9-6AF6-CDA4-12019210CF1A}"/>
              </a:ext>
            </a:extLst>
          </p:cNvPr>
          <p:cNvSpPr>
            <a:spLocks noGrp="1"/>
          </p:cNvSpPr>
          <p:nvPr>
            <p:ph idx="1"/>
          </p:nvPr>
        </p:nvSpPr>
        <p:spPr>
          <a:xfrm>
            <a:off x="838200" y="3526300"/>
            <a:ext cx="10165218" cy="2588458"/>
          </a:xfrm>
        </p:spPr>
        <p:txBody>
          <a:bodyPr vert="horz" lIns="91440" tIns="45720" rIns="91440" bIns="45720" rtlCol="0" anchor="t">
            <a:normAutofit/>
          </a:bodyPr>
          <a:lstStyle/>
          <a:p>
            <a:r>
              <a:rPr lang="en-US" sz="2000">
                <a:solidFill>
                  <a:schemeClr val="bg1"/>
                </a:solidFill>
                <a:cs typeface="Calibri"/>
              </a:rPr>
              <a:t>Link to Demo: </a:t>
            </a:r>
            <a:r>
              <a:rPr lang="en-US" sz="2000">
                <a:solidFill>
                  <a:schemeClr val="bg1"/>
                </a:solidFill>
                <a:cs typeface="Calibri"/>
                <a:hlinkClick r:id="rId5">
                  <a:extLst>
                    <a:ext uri="{A12FA001-AC4F-418D-AE19-62706E023703}">
                      <ahyp:hlinkClr xmlns:ahyp="http://schemas.microsoft.com/office/drawing/2018/hyperlinkcolor" val="tx"/>
                    </a:ext>
                  </a:extLst>
                </a:hlinkClick>
              </a:rPr>
              <a:t>https://youtu.be/3fHrQ8I0j4c</a:t>
            </a:r>
            <a:endParaRPr lang="en-US" sz="2000">
              <a:solidFill>
                <a:schemeClr val="bg1"/>
              </a:solidFill>
            </a:endParaRPr>
          </a:p>
          <a:p>
            <a:r>
              <a:rPr lang="en-US" sz="2000">
                <a:solidFill>
                  <a:srgbClr val="FFFFFF"/>
                </a:solidFill>
              </a:rPr>
              <a:t>Link to Repository</a:t>
            </a:r>
            <a:r>
              <a:rPr lang="en-US" sz="2000">
                <a:solidFill>
                  <a:schemeClr val="bg1"/>
                </a:solidFill>
              </a:rPr>
              <a:t>: </a:t>
            </a:r>
            <a:r>
              <a:rPr lang="en-US" sz="2000">
                <a:solidFill>
                  <a:schemeClr val="bg1"/>
                </a:solidFill>
                <a:hlinkClick r:id="rId6">
                  <a:extLst>
                    <a:ext uri="{A12FA001-AC4F-418D-AE19-62706E023703}">
                      <ahyp:hlinkClr xmlns:ahyp="http://schemas.microsoft.com/office/drawing/2018/hyperlinkcolor" val="tx"/>
                    </a:ext>
                  </a:extLst>
                </a:hlinkClick>
              </a:rPr>
              <a:t>https://github.com/vmarklynn/parrot</a:t>
            </a:r>
            <a:r>
              <a:rPr lang="en-US" sz="2000">
                <a:solidFill>
                  <a:schemeClr val="bg1"/>
                </a:solidFill>
              </a:rPr>
              <a:t> </a:t>
            </a:r>
            <a:endParaRPr lang="en-US" sz="2000">
              <a:solidFill>
                <a:schemeClr val="bg1"/>
              </a:solidFill>
              <a:cs typeface="Calibri"/>
            </a:endParaRPr>
          </a:p>
          <a:p>
            <a:r>
              <a:rPr lang="en-US" sz="2000">
                <a:solidFill>
                  <a:schemeClr val="bg1"/>
                </a:solidFill>
              </a:rPr>
              <a:t>Link to Model:  </a:t>
            </a:r>
            <a:r>
              <a:rPr lang="en-US" sz="2000">
                <a:solidFill>
                  <a:schemeClr val="bg1"/>
                </a:solidFill>
                <a:ea typeface="+mn-lt"/>
                <a:cs typeface="+mn-lt"/>
                <a:hlinkClick r:id="rId7">
                  <a:extLst>
                    <a:ext uri="{A12FA001-AC4F-418D-AE19-62706E023703}">
                      <ahyp:hlinkClr xmlns:ahyp="http://schemas.microsoft.com/office/drawing/2018/hyperlinkcolor" val="tx"/>
                    </a:ext>
                  </a:extLst>
                </a:hlinkClick>
              </a:rPr>
              <a:t>https://huggingface.co/vmarklynn/bart-large-cnn-samsum-icsi-ami-v2</a:t>
            </a:r>
            <a:r>
              <a:rPr lang="en-US" sz="2000">
                <a:solidFill>
                  <a:schemeClr val="bg1"/>
                </a:solidFill>
                <a:ea typeface="+mn-lt"/>
                <a:cs typeface="+mn-lt"/>
              </a:rPr>
              <a:t> </a:t>
            </a:r>
            <a:endParaRPr lang="en-US" sz="2000">
              <a:solidFill>
                <a:schemeClr val="bg1"/>
              </a:solidFill>
              <a:cs typeface="Calibri"/>
            </a:endParaRPr>
          </a:p>
        </p:txBody>
      </p:sp>
      <p:sp>
        <p:nvSpPr>
          <p:cNvPr id="4" name="Slide Number Placeholder 3">
            <a:extLst>
              <a:ext uri="{FF2B5EF4-FFF2-40B4-BE49-F238E27FC236}">
                <a16:creationId xmlns:a16="http://schemas.microsoft.com/office/drawing/2014/main" id="{C515AA42-48B1-B94C-0969-F9C1527DB324}"/>
              </a:ext>
            </a:extLst>
          </p:cNvPr>
          <p:cNvSpPr>
            <a:spLocks noGrp="1"/>
          </p:cNvSpPr>
          <p:nvPr>
            <p:ph type="sldNum" sz="quarter" idx="12"/>
          </p:nvPr>
        </p:nvSpPr>
        <p:spPr>
          <a:xfrm>
            <a:off x="8610600" y="6356350"/>
            <a:ext cx="2743200" cy="365125"/>
          </a:xfrm>
        </p:spPr>
        <p:txBody>
          <a:bodyPr>
            <a:normAutofit/>
          </a:bodyPr>
          <a:lstStyle/>
          <a:p>
            <a:pPr>
              <a:spcAft>
                <a:spcPts val="600"/>
              </a:spcAft>
            </a:pPr>
            <a:fld id="{A8831879-9304-2C4A-943A-29BF22233FF9}"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3837547850"/>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1232-DA35-49B7-33F1-E0765ACD31A2}"/>
              </a:ext>
            </a:extLst>
          </p:cNvPr>
          <p:cNvSpPr>
            <a:spLocks noGrp="1"/>
          </p:cNvSpPr>
          <p:nvPr>
            <p:ph type="title"/>
          </p:nvPr>
        </p:nvSpPr>
        <p:spPr>
          <a:xfrm>
            <a:off x="138223" y="1846"/>
            <a:ext cx="10515600" cy="1325563"/>
          </a:xfrm>
        </p:spPr>
        <p:txBody>
          <a:bodyPr/>
          <a:lstStyle/>
          <a:p>
            <a:r>
              <a:rPr lang="en-US"/>
              <a:t>Qualitative Results: Sample 3 – Long Meeting</a:t>
            </a:r>
          </a:p>
        </p:txBody>
      </p:sp>
      <p:sp>
        <p:nvSpPr>
          <p:cNvPr id="3" name="Content Placeholder 2">
            <a:extLst>
              <a:ext uri="{FF2B5EF4-FFF2-40B4-BE49-F238E27FC236}">
                <a16:creationId xmlns:a16="http://schemas.microsoft.com/office/drawing/2014/main" id="{0F087F2E-A1D6-9F7A-C1B0-D6A397E17FB6}"/>
              </a:ext>
            </a:extLst>
          </p:cNvPr>
          <p:cNvSpPr>
            <a:spLocks noGrp="1"/>
          </p:cNvSpPr>
          <p:nvPr>
            <p:ph idx="1"/>
          </p:nvPr>
        </p:nvSpPr>
        <p:spPr>
          <a:xfrm>
            <a:off x="6402946" y="1361188"/>
            <a:ext cx="5675698" cy="5262978"/>
          </a:xfrm>
        </p:spPr>
        <p:txBody>
          <a:bodyPr vert="horz" lIns="91440" tIns="45720" rIns="91440" bIns="45720" rtlCol="0" anchor="t">
            <a:normAutofit/>
          </a:bodyPr>
          <a:lstStyle/>
          <a:p>
            <a:pPr marL="0" indent="0">
              <a:buNone/>
            </a:pPr>
            <a:r>
              <a:rPr lang="en-US" sz="2200" b="1" i="0" u="none" strike="noStrike">
                <a:solidFill>
                  <a:srgbClr val="000000"/>
                </a:solidFill>
                <a:effectLst/>
                <a:latin typeface="Calibri"/>
                <a:cs typeface="Calibri"/>
              </a:rPr>
              <a:t>Human Reference Summary:</a:t>
            </a:r>
            <a:endParaRPr lang="en-US" sz="2200">
              <a:solidFill>
                <a:srgbClr val="000000"/>
              </a:solidFill>
              <a:latin typeface="Calibri"/>
              <a:cs typeface="Calibri"/>
            </a:endParaRPr>
          </a:p>
          <a:p>
            <a:pPr marL="0" indent="0">
              <a:buNone/>
            </a:pPr>
            <a:r>
              <a:rPr lang="en-US" sz="2300" b="0" i="0" u="none" strike="noStrike">
                <a:solidFill>
                  <a:srgbClr val="000000"/>
                </a:solidFill>
                <a:effectLst/>
                <a:latin typeface="Calibri"/>
                <a:cs typeface="Calibri"/>
              </a:rPr>
              <a:t>Manager gave the team members</a:t>
            </a:r>
            <a:r>
              <a:rPr lang="en-US" sz="2300" b="0" i="0" u="none" strike="noStrike">
                <a:solidFill>
                  <a:schemeClr val="accent2">
                    <a:lumMod val="75000"/>
                  </a:schemeClr>
                </a:solidFill>
                <a:effectLst/>
                <a:latin typeface="Calibri"/>
                <a:cs typeface="Calibri"/>
              </a:rPr>
              <a:t> </a:t>
            </a:r>
            <a:r>
              <a:rPr lang="en-US" sz="2300" b="1" i="0" u="none" strike="noStrike">
                <a:solidFill>
                  <a:schemeClr val="accent2">
                    <a:lumMod val="75000"/>
                  </a:schemeClr>
                </a:solidFill>
                <a:effectLst/>
                <a:latin typeface="Calibri"/>
                <a:cs typeface="Calibri"/>
              </a:rPr>
              <a:t>a brief introduction of the new remote control project</a:t>
            </a:r>
            <a:r>
              <a:rPr lang="en-US" sz="2300" b="0" i="0" u="none" strike="noStrike">
                <a:solidFill>
                  <a:srgbClr val="000000"/>
                </a:solidFill>
                <a:effectLst/>
                <a:latin typeface="Calibri"/>
                <a:cs typeface="Calibri"/>
              </a:rPr>
              <a:t>, then the team </a:t>
            </a:r>
            <a:r>
              <a:rPr lang="en-US" sz="2300" b="1" i="0" u="none" strike="noStrike">
                <a:solidFill>
                  <a:schemeClr val="accent1">
                    <a:lumMod val="60000"/>
                    <a:lumOff val="40000"/>
                  </a:schemeClr>
                </a:solidFill>
                <a:effectLst/>
                <a:latin typeface="Calibri"/>
                <a:cs typeface="Calibri"/>
              </a:rPr>
              <a:t>started an ice breaking game by drawing their </a:t>
            </a:r>
            <a:r>
              <a:rPr lang="en-US" sz="2300" b="1" i="0" u="none" strike="noStrike" err="1">
                <a:solidFill>
                  <a:schemeClr val="accent1">
                    <a:lumMod val="60000"/>
                    <a:lumOff val="40000"/>
                  </a:schemeClr>
                </a:solidFill>
                <a:effectLst/>
                <a:latin typeface="Calibri"/>
                <a:cs typeface="Calibri"/>
              </a:rPr>
              <a:t>favourite</a:t>
            </a:r>
            <a:r>
              <a:rPr lang="en-US" sz="2300" b="1" i="0" u="none" strike="noStrike">
                <a:solidFill>
                  <a:schemeClr val="accent1">
                    <a:lumMod val="60000"/>
                    <a:lumOff val="40000"/>
                  </a:schemeClr>
                </a:solidFill>
                <a:effectLst/>
                <a:latin typeface="Calibri"/>
                <a:cs typeface="Calibri"/>
              </a:rPr>
              <a:t> animals</a:t>
            </a:r>
            <a:r>
              <a:rPr lang="en-US" sz="2300" b="0" i="0" u="none" strike="noStrike">
                <a:solidFill>
                  <a:srgbClr val="000000"/>
                </a:solidFill>
                <a:effectLst/>
                <a:latin typeface="Calibri"/>
                <a:cs typeface="Calibri"/>
              </a:rPr>
              <a:t>. The </a:t>
            </a:r>
            <a:r>
              <a:rPr lang="en-US" sz="2300" b="1" i="0" u="none" strike="noStrike">
                <a:solidFill>
                  <a:schemeClr val="accent3">
                    <a:lumMod val="75000"/>
                  </a:schemeClr>
                </a:solidFill>
                <a:effectLst/>
                <a:latin typeface="Calibri"/>
                <a:cs typeface="Calibri"/>
              </a:rPr>
              <a:t>expected selling price of the remote control is 25 Euros </a:t>
            </a:r>
            <a:r>
              <a:rPr lang="en-US" sz="2300" b="0" i="0" u="none" strike="noStrike">
                <a:solidFill>
                  <a:srgbClr val="000000"/>
                </a:solidFill>
                <a:effectLst/>
                <a:latin typeface="Calibri"/>
                <a:cs typeface="Calibri"/>
              </a:rPr>
              <a:t>and the production costs would be limited to twelve and a half Euro per unit. Marketing plan would depend on overhead costs. The team agreed that the remote needs to be robust, and they wanted </a:t>
            </a:r>
            <a:r>
              <a:rPr lang="en-US" sz="2300" b="1" i="0" u="none" strike="noStrike">
                <a:solidFill>
                  <a:srgbClr val="00B050"/>
                </a:solidFill>
                <a:effectLst/>
                <a:latin typeface="Calibri"/>
                <a:cs typeface="Calibri"/>
              </a:rPr>
              <a:t>it to be a device for all with accessible buttons</a:t>
            </a:r>
            <a:r>
              <a:rPr lang="en-US" sz="2300" b="0" i="0" u="none" strike="noStrike">
                <a:solidFill>
                  <a:srgbClr val="000000"/>
                </a:solidFill>
                <a:effectLst/>
                <a:latin typeface="Calibri"/>
                <a:cs typeface="Calibri"/>
              </a:rPr>
              <a:t>. Project Manager suggested it to be only a television remote control instead of a multi-functional one.</a:t>
            </a:r>
            <a:endParaRPr lang="en-US" sz="2300">
              <a:latin typeface="Calibri"/>
              <a:cs typeface="Calibri"/>
            </a:endParaRPr>
          </a:p>
        </p:txBody>
      </p:sp>
      <p:sp>
        <p:nvSpPr>
          <p:cNvPr id="4" name="Slide Number Placeholder 3">
            <a:extLst>
              <a:ext uri="{FF2B5EF4-FFF2-40B4-BE49-F238E27FC236}">
                <a16:creationId xmlns:a16="http://schemas.microsoft.com/office/drawing/2014/main" id="{EF895A73-AB46-6411-637C-4CC211035C28}"/>
              </a:ext>
            </a:extLst>
          </p:cNvPr>
          <p:cNvSpPr>
            <a:spLocks noGrp="1"/>
          </p:cNvSpPr>
          <p:nvPr>
            <p:ph type="sldNum" sz="quarter" idx="12"/>
          </p:nvPr>
        </p:nvSpPr>
        <p:spPr/>
        <p:txBody>
          <a:bodyPr/>
          <a:lstStyle/>
          <a:p>
            <a:fld id="{A8831879-9304-2C4A-943A-29BF22233FF9}" type="slidenum">
              <a:rPr lang="en-US" smtClean="0"/>
              <a:t>15</a:t>
            </a:fld>
            <a:endParaRPr lang="en-US"/>
          </a:p>
        </p:txBody>
      </p:sp>
      <p:sp>
        <p:nvSpPr>
          <p:cNvPr id="6" name="TextBox 5">
            <a:extLst>
              <a:ext uri="{FF2B5EF4-FFF2-40B4-BE49-F238E27FC236}">
                <a16:creationId xmlns:a16="http://schemas.microsoft.com/office/drawing/2014/main" id="{A0A7DB6C-13BC-CB6F-6309-9685EEF3F560}"/>
              </a:ext>
            </a:extLst>
          </p:cNvPr>
          <p:cNvSpPr txBox="1"/>
          <p:nvPr/>
        </p:nvSpPr>
        <p:spPr>
          <a:xfrm>
            <a:off x="338090" y="1381119"/>
            <a:ext cx="5683294" cy="5262979"/>
          </a:xfrm>
          <a:prstGeom prst="rect">
            <a:avLst/>
          </a:prstGeom>
          <a:noFill/>
        </p:spPr>
        <p:txBody>
          <a:bodyPr wrap="square" lIns="91440" tIns="45720" rIns="91440" bIns="45720" anchor="t">
            <a:spAutoFit/>
          </a:bodyPr>
          <a:lstStyle/>
          <a:p>
            <a:r>
              <a:rPr lang="en-US" sz="2400" b="1"/>
              <a:t>Our Summary:</a:t>
            </a:r>
            <a:endParaRPr lang="en-US" sz="2400" b="1" i="0">
              <a:effectLst/>
            </a:endParaRPr>
          </a:p>
          <a:p>
            <a:r>
              <a:rPr lang="en-US" sz="2400" b="0" i="0">
                <a:effectLst/>
              </a:rPr>
              <a:t>This is the </a:t>
            </a:r>
            <a:r>
              <a:rPr lang="en-US" sz="2400" b="1" i="0">
                <a:solidFill>
                  <a:schemeClr val="accent2">
                    <a:lumMod val="75000"/>
                  </a:schemeClr>
                </a:solidFill>
                <a:effectLst/>
              </a:rPr>
              <a:t>first meeting of the new remote control project</a:t>
            </a:r>
            <a:r>
              <a:rPr lang="en-US" sz="2400" b="0" i="0">
                <a:effectLst/>
              </a:rPr>
              <a:t>. Project Manager </a:t>
            </a:r>
            <a:r>
              <a:rPr lang="en-US" sz="2400" b="1" i="0" u="sng">
                <a:solidFill>
                  <a:schemeClr val="bg2">
                    <a:lumMod val="50000"/>
                  </a:schemeClr>
                </a:solidFill>
                <a:effectLst/>
              </a:rPr>
              <a:t>introduced the team members to each other and the project manager</a:t>
            </a:r>
            <a:r>
              <a:rPr lang="en-US" sz="2400" b="0" i="0">
                <a:effectLst/>
              </a:rPr>
              <a:t>.</a:t>
            </a:r>
            <a:r>
              <a:rPr lang="en-US" sz="2400" b="0" i="0">
                <a:solidFill>
                  <a:srgbClr val="FF0000"/>
                </a:solidFill>
                <a:effectLst/>
              </a:rPr>
              <a:t> </a:t>
            </a:r>
            <a:r>
              <a:rPr lang="en-US" sz="2400" b="0" i="0">
                <a:effectLst/>
              </a:rPr>
              <a:t>The team first</a:t>
            </a:r>
            <a:r>
              <a:rPr lang="en-US" sz="2400" b="0" i="0">
                <a:solidFill>
                  <a:srgbClr val="0070C0"/>
                </a:solidFill>
                <a:effectLst/>
              </a:rPr>
              <a:t> </a:t>
            </a:r>
            <a:r>
              <a:rPr lang="en-US" sz="2400" b="1" i="0">
                <a:solidFill>
                  <a:schemeClr val="accent1">
                    <a:lumMod val="60000"/>
                    <a:lumOff val="40000"/>
                  </a:schemeClr>
                </a:solidFill>
                <a:effectLst/>
              </a:rPr>
              <a:t>got acquainted with each other by drawing their </a:t>
            </a:r>
            <a:r>
              <a:rPr lang="en-US" sz="2400" b="1" i="0" err="1">
                <a:solidFill>
                  <a:schemeClr val="accent1">
                    <a:lumMod val="60000"/>
                    <a:lumOff val="40000"/>
                  </a:schemeClr>
                </a:solidFill>
                <a:effectLst/>
              </a:rPr>
              <a:t>favourite</a:t>
            </a:r>
            <a:r>
              <a:rPr lang="en-US" sz="2400" b="1" i="0">
                <a:solidFill>
                  <a:schemeClr val="accent1">
                    <a:lumMod val="60000"/>
                    <a:lumOff val="40000"/>
                  </a:schemeClr>
                </a:solidFill>
                <a:effectLst/>
              </a:rPr>
              <a:t> animals</a:t>
            </a:r>
            <a:r>
              <a:rPr lang="en-US" sz="2400" b="0" i="0">
                <a:effectLst/>
              </a:rPr>
              <a:t>. Next, the team discussed the working design of the remote control device. They decided to </a:t>
            </a:r>
            <a:r>
              <a:rPr lang="en-US" sz="2400" b="1" i="0">
                <a:solidFill>
                  <a:srgbClr val="00B050"/>
                </a:solidFill>
                <a:effectLst/>
              </a:rPr>
              <a:t>make it more user-friendly</a:t>
            </a:r>
            <a:r>
              <a:rPr lang="en-US" sz="2400" b="0" i="0">
                <a:effectLst/>
              </a:rPr>
              <a:t> than the previous one, so they made some changes to the design. </a:t>
            </a:r>
            <a:r>
              <a:rPr lang="en-US" sz="2400" b="1" i="0">
                <a:solidFill>
                  <a:schemeClr val="accent3">
                    <a:lumMod val="75000"/>
                  </a:schemeClr>
                </a:solidFill>
                <a:effectLst/>
              </a:rPr>
              <a:t>The final product would be a remote control </a:t>
            </a:r>
            <a:r>
              <a:rPr lang="en-US" sz="2400" b="0" i="0">
                <a:effectLst/>
              </a:rPr>
              <a:t>with</a:t>
            </a:r>
            <a:r>
              <a:rPr lang="en-US" sz="2400" b="0" i="0">
                <a:solidFill>
                  <a:srgbClr val="FFC000"/>
                </a:solidFill>
                <a:effectLst/>
              </a:rPr>
              <a:t> </a:t>
            </a:r>
            <a:r>
              <a:rPr lang="en-US" sz="2400" b="0" i="0">
                <a:effectLst/>
              </a:rPr>
              <a:t>a fancy look, </a:t>
            </a:r>
            <a:r>
              <a:rPr lang="en-US" sz="2400" b="1" i="0">
                <a:solidFill>
                  <a:srgbClr val="00B050"/>
                </a:solidFill>
                <a:effectLst/>
              </a:rPr>
              <a:t>ease of use</a:t>
            </a:r>
            <a:r>
              <a:rPr lang="en-US" sz="2400" b="0" i="0">
                <a:effectLst/>
              </a:rPr>
              <a:t>, and </a:t>
            </a:r>
            <a:r>
              <a:rPr lang="en-US" sz="2400" b="1" i="0">
                <a:solidFill>
                  <a:schemeClr val="accent3">
                    <a:lumMod val="75000"/>
                  </a:schemeClr>
                </a:solidFill>
                <a:effectLst/>
              </a:rPr>
              <a:t>cost 25 Euros</a:t>
            </a:r>
            <a:r>
              <a:rPr lang="en-US" sz="2400" b="0" i="0">
                <a:effectLst/>
              </a:rPr>
              <a:t>.</a:t>
            </a:r>
            <a:endParaRPr lang="en-US" sz="2400">
              <a:cs typeface="Calibri" panose="020F0502020204030204"/>
            </a:endParaRPr>
          </a:p>
        </p:txBody>
      </p:sp>
      <p:cxnSp>
        <p:nvCxnSpPr>
          <p:cNvPr id="8" name="Straight Arrow Connector 7">
            <a:extLst>
              <a:ext uri="{FF2B5EF4-FFF2-40B4-BE49-F238E27FC236}">
                <a16:creationId xmlns:a16="http://schemas.microsoft.com/office/drawing/2014/main" id="{B01375F1-3E19-7A26-82E6-C29AE5F6B63B}"/>
              </a:ext>
            </a:extLst>
          </p:cNvPr>
          <p:cNvCxnSpPr>
            <a:cxnSpLocks/>
          </p:cNvCxnSpPr>
          <p:nvPr/>
        </p:nvCxnSpPr>
        <p:spPr>
          <a:xfrm>
            <a:off x="6072962" y="1332615"/>
            <a:ext cx="0" cy="5177242"/>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053725"/>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56ED3-3DE8-4B18-7C81-95301855B6A1}"/>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cs typeface="Calibri Light"/>
              </a:rPr>
              <a:t>Future Work &amp; Conclusion </a:t>
            </a:r>
            <a:endParaRPr lang="en-US" sz="4000">
              <a:solidFill>
                <a:srgbClr val="FFFFFF"/>
              </a:solidFill>
            </a:endParaRPr>
          </a:p>
        </p:txBody>
      </p:sp>
      <p:sp>
        <p:nvSpPr>
          <p:cNvPr id="4" name="Slide Number Placeholder 3">
            <a:extLst>
              <a:ext uri="{FF2B5EF4-FFF2-40B4-BE49-F238E27FC236}">
                <a16:creationId xmlns:a16="http://schemas.microsoft.com/office/drawing/2014/main" id="{6F472C12-1D0C-A73E-4295-A278C89F70E7}"/>
              </a:ext>
            </a:extLst>
          </p:cNvPr>
          <p:cNvSpPr>
            <a:spLocks noGrp="1"/>
          </p:cNvSpPr>
          <p:nvPr>
            <p:ph type="sldNum" sz="quarter" idx="12"/>
          </p:nvPr>
        </p:nvSpPr>
        <p:spPr>
          <a:xfrm>
            <a:off x="11704320" y="6455664"/>
            <a:ext cx="448056" cy="365125"/>
          </a:xfrm>
        </p:spPr>
        <p:txBody>
          <a:bodyPr>
            <a:normAutofit/>
          </a:bodyPr>
          <a:lstStyle/>
          <a:p>
            <a:pPr>
              <a:spcAft>
                <a:spcPts val="600"/>
              </a:spcAft>
            </a:pPr>
            <a:fld id="{A8831879-9304-2C4A-943A-29BF22233FF9}"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9EBE2D54-B2E9-0719-9E1A-5381566CFD8D}"/>
              </a:ext>
            </a:extLst>
          </p:cNvPr>
          <p:cNvGraphicFramePr>
            <a:graphicFrameLocks noGrp="1"/>
          </p:cNvGraphicFramePr>
          <p:nvPr>
            <p:ph idx="1"/>
            <p:extLst>
              <p:ext uri="{D42A27DB-BD31-4B8C-83A1-F6EECF244321}">
                <p14:modId xmlns:p14="http://schemas.microsoft.com/office/powerpoint/2010/main" val="2242155805"/>
              </p:ext>
            </p:extLst>
          </p:nvPr>
        </p:nvGraphicFramePr>
        <p:xfrm>
          <a:off x="4781489" y="1816575"/>
          <a:ext cx="6666833" cy="4527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A1D42D0A-13E5-EFC3-D045-548AA84BA310}"/>
              </a:ext>
            </a:extLst>
          </p:cNvPr>
          <p:cNvSpPr txBox="1"/>
          <p:nvPr/>
        </p:nvSpPr>
        <p:spPr>
          <a:xfrm>
            <a:off x="4781490" y="202810"/>
            <a:ext cx="6666833" cy="1323439"/>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r>
              <a:rPr lang="en-US" sz="2000"/>
              <a:t>Going forward, we want to make our application more marketable to companies by improving the summarization capabilities and providing accurate and insightful analysis of workplace meetings. </a:t>
            </a:r>
          </a:p>
        </p:txBody>
      </p:sp>
    </p:spTree>
    <p:extLst>
      <p:ext uri="{BB962C8B-B14F-4D97-AF65-F5344CB8AC3E}">
        <p14:creationId xmlns:p14="http://schemas.microsoft.com/office/powerpoint/2010/main" val="269007493"/>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night sky&#10;&#10;Description automatically generated">
            <a:extLst>
              <a:ext uri="{FF2B5EF4-FFF2-40B4-BE49-F238E27FC236}">
                <a16:creationId xmlns:a16="http://schemas.microsoft.com/office/drawing/2014/main" id="{3CB98FDD-8DE7-3247-3BD6-F34186E164B9}"/>
              </a:ext>
            </a:extLst>
          </p:cNvPr>
          <p:cNvPicPr>
            <a:picLocks noChangeAspect="1"/>
          </p:cNvPicPr>
          <p:nvPr/>
        </p:nvPicPr>
        <p:blipFill rotWithShape="1">
          <a:blip r:embed="rId2">
            <a:alphaModFix amt="50000"/>
          </a:blip>
          <a:srcRect l="498" r="19522"/>
          <a:stretch/>
        </p:blipFill>
        <p:spPr>
          <a:xfrm>
            <a:off x="20" y="10"/>
            <a:ext cx="12188930" cy="6857990"/>
          </a:xfrm>
          <a:prstGeom prst="rect">
            <a:avLst/>
          </a:prstGeom>
        </p:spPr>
      </p:pic>
      <p:sp>
        <p:nvSpPr>
          <p:cNvPr id="2" name="Title 1">
            <a:extLst>
              <a:ext uri="{FF2B5EF4-FFF2-40B4-BE49-F238E27FC236}">
                <a16:creationId xmlns:a16="http://schemas.microsoft.com/office/drawing/2014/main" id="{B8436B2C-B594-4D84-9158-04C102AB75CA}"/>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Thank you</a:t>
            </a:r>
          </a:p>
        </p:txBody>
      </p:sp>
      <p:sp>
        <p:nvSpPr>
          <p:cNvPr id="5" name="Text Placeholder 4">
            <a:extLst>
              <a:ext uri="{FF2B5EF4-FFF2-40B4-BE49-F238E27FC236}">
                <a16:creationId xmlns:a16="http://schemas.microsoft.com/office/drawing/2014/main" id="{FED849FC-4650-E913-EE5B-B01DDA320DDC}"/>
              </a:ext>
            </a:extLst>
          </p:cNvPr>
          <p:cNvSpPr>
            <a:spLocks noGrp="1"/>
          </p:cNvSpPr>
          <p:nvPr>
            <p:ph type="body" idx="1"/>
          </p:nvPr>
        </p:nvSpPr>
        <p:spPr>
          <a:xfrm>
            <a:off x="1527048" y="4599432"/>
            <a:ext cx="9144000" cy="1536192"/>
          </a:xfrm>
        </p:spPr>
        <p:txBody>
          <a:bodyPr vert="horz" lIns="91440" tIns="45720" rIns="91440" bIns="45720" rtlCol="0" anchor="t">
            <a:normAutofit/>
          </a:bodyPr>
          <a:lstStyle/>
          <a:p>
            <a:pPr algn="ctr"/>
            <a:r>
              <a:rPr lang="en-US" sz="2000">
                <a:solidFill>
                  <a:schemeClr val="tx1"/>
                </a:solidFill>
              </a:rPr>
              <a:t>Link to Repository: </a:t>
            </a:r>
            <a:r>
              <a:rPr lang="en-US" sz="2000">
                <a:solidFill>
                  <a:schemeClr val="tx1"/>
                </a:solidFill>
                <a:hlinkClick r:id="rId3">
                  <a:extLst>
                    <a:ext uri="{A12FA001-AC4F-418D-AE19-62706E023703}">
                      <ahyp:hlinkClr xmlns:ahyp="http://schemas.microsoft.com/office/drawing/2018/hyperlinkcolor" val="tx"/>
                    </a:ext>
                  </a:extLst>
                </a:hlinkClick>
              </a:rPr>
              <a:t>https://github.com/vmarklynn/parrot</a:t>
            </a:r>
            <a:r>
              <a:rPr lang="en-US" sz="2000">
                <a:solidFill>
                  <a:schemeClr val="tx1"/>
                </a:solidFill>
              </a:rPr>
              <a:t> </a:t>
            </a:r>
          </a:p>
          <a:p>
            <a:pPr algn="ctr"/>
            <a:r>
              <a:rPr lang="en-US" sz="2000">
                <a:solidFill>
                  <a:schemeClr val="tx1"/>
                </a:solidFill>
              </a:rPr>
              <a:t>Link to Model:  </a:t>
            </a:r>
            <a:r>
              <a:rPr lang="en-US" sz="2000">
                <a:solidFill>
                  <a:schemeClr val="tx1"/>
                </a:solidFill>
                <a:ea typeface="+mn-lt"/>
                <a:cs typeface="+mn-lt"/>
                <a:hlinkClick r:id="rId4">
                  <a:extLst>
                    <a:ext uri="{A12FA001-AC4F-418D-AE19-62706E023703}">
                      <ahyp:hlinkClr xmlns:ahyp="http://schemas.microsoft.com/office/drawing/2018/hyperlinkcolor" val="tx"/>
                    </a:ext>
                  </a:extLst>
                </a:hlinkClick>
              </a:rPr>
              <a:t>https://huggingface.co/vmarklynn/bart-large-cnn-samsum-icsi-ami-v2</a:t>
            </a:r>
            <a:r>
              <a:rPr lang="en-US" sz="2000">
                <a:solidFill>
                  <a:schemeClr val="tx1"/>
                </a:solidFill>
                <a:ea typeface="+mn-lt"/>
                <a:cs typeface="+mn-lt"/>
              </a:rPr>
              <a:t> </a:t>
            </a:r>
          </a:p>
          <a:p>
            <a:pPr algn="ctr"/>
            <a:r>
              <a:rPr lang="en-US" sz="2000">
                <a:solidFill>
                  <a:schemeClr val="tx1"/>
                </a:solidFill>
                <a:cs typeface="Calibri"/>
              </a:rPr>
              <a:t>Link to Demo: </a:t>
            </a:r>
            <a:r>
              <a:rPr lang="en-US" sz="2000">
                <a:solidFill>
                  <a:schemeClr val="bg1"/>
                </a:solidFill>
                <a:cs typeface="Calibri"/>
                <a:hlinkClick r:id="rId5">
                  <a:extLst>
                    <a:ext uri="{A12FA001-AC4F-418D-AE19-62706E023703}">
                      <ahyp:hlinkClr xmlns:ahyp="http://schemas.microsoft.com/office/drawing/2018/hyperlinkcolor" val="tx"/>
                    </a:ext>
                  </a:extLst>
                </a:hlinkClick>
              </a:rPr>
              <a:t> </a:t>
            </a:r>
            <a:r>
              <a:rPr lang="en-US" sz="2000">
                <a:solidFill>
                  <a:schemeClr val="tx1"/>
                </a:solidFill>
                <a:cs typeface="Calibri"/>
                <a:hlinkClick r:id="rId5">
                  <a:extLst>
                    <a:ext uri="{A12FA001-AC4F-418D-AE19-62706E023703}">
                      <ahyp:hlinkClr xmlns:ahyp="http://schemas.microsoft.com/office/drawing/2018/hyperlinkcolor" val="tx"/>
                    </a:ext>
                  </a:extLst>
                </a:hlinkClick>
              </a:rPr>
              <a:t>https://youtu.be/3fHrQ8I0j4c</a:t>
            </a:r>
            <a:endParaRPr lang="en-US" sz="2000">
              <a:solidFill>
                <a:schemeClr val="tx1"/>
              </a:solidFill>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8AB9533-69F9-5374-36C9-D98F2B7C2FF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A8831879-9304-2C4A-943A-29BF22233FF9}" type="slidenum">
              <a:rPr lang="en-US">
                <a:solidFill>
                  <a:srgbClr val="FFFFFF"/>
                </a:solidFill>
                <a:latin typeface="Calibri" panose="020F0502020204030204"/>
              </a:rPr>
              <a:pPr defTabSz="914400">
                <a:spcAft>
                  <a:spcPts val="600"/>
                </a:spcAft>
                <a:defRPr/>
              </a:pPr>
              <a:t>17</a:t>
            </a:fld>
            <a:endParaRPr lang="en-US">
              <a:solidFill>
                <a:srgbClr val="FFFFFF"/>
              </a:solidFill>
              <a:latin typeface="Calibri" panose="020F0502020204030204"/>
            </a:endParaRPr>
          </a:p>
        </p:txBody>
      </p:sp>
    </p:spTree>
    <p:extLst>
      <p:ext uri="{BB962C8B-B14F-4D97-AF65-F5344CB8AC3E}">
        <p14:creationId xmlns:p14="http://schemas.microsoft.com/office/powerpoint/2010/main" val="169224047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D69B-06F8-CF5B-58C8-1DB7CE16AA5D}"/>
              </a:ext>
            </a:extLst>
          </p:cNvPr>
          <p:cNvSpPr>
            <a:spLocks noGrp="1"/>
          </p:cNvSpPr>
          <p:nvPr>
            <p:ph type="title"/>
          </p:nvPr>
        </p:nvSpPr>
        <p:spPr/>
        <p:txBody>
          <a:bodyPr/>
          <a:lstStyle/>
          <a:p>
            <a:r>
              <a:rPr lang="en-US"/>
              <a:t>Annexure 1: Basic Model Diagram </a:t>
            </a:r>
          </a:p>
        </p:txBody>
      </p:sp>
      <p:sp>
        <p:nvSpPr>
          <p:cNvPr id="4" name="Slide Number Placeholder 3">
            <a:extLst>
              <a:ext uri="{FF2B5EF4-FFF2-40B4-BE49-F238E27FC236}">
                <a16:creationId xmlns:a16="http://schemas.microsoft.com/office/drawing/2014/main" id="{EEA131D1-99BF-9920-163B-A63ED4294706}"/>
              </a:ext>
            </a:extLst>
          </p:cNvPr>
          <p:cNvSpPr>
            <a:spLocks noGrp="1"/>
          </p:cNvSpPr>
          <p:nvPr>
            <p:ph type="sldNum" sz="quarter" idx="12"/>
          </p:nvPr>
        </p:nvSpPr>
        <p:spPr/>
        <p:txBody>
          <a:bodyPr/>
          <a:lstStyle/>
          <a:p>
            <a:fld id="{A8831879-9304-2C4A-943A-29BF22233FF9}" type="slidenum">
              <a:rPr lang="en-US" smtClean="0"/>
              <a:t>18</a:t>
            </a:fld>
            <a:endParaRPr lang="en-US"/>
          </a:p>
        </p:txBody>
      </p:sp>
      <p:pic>
        <p:nvPicPr>
          <p:cNvPr id="5" name="Content Placeholder 4" descr="Diagram&#10;&#10;Description automatically generated">
            <a:extLst>
              <a:ext uri="{FF2B5EF4-FFF2-40B4-BE49-F238E27FC236}">
                <a16:creationId xmlns:a16="http://schemas.microsoft.com/office/drawing/2014/main" id="{84051687-506C-60C4-136E-D178929360BB}"/>
              </a:ext>
            </a:extLst>
          </p:cNvPr>
          <p:cNvPicPr>
            <a:picLocks noGrp="1" noChangeAspect="1"/>
          </p:cNvPicPr>
          <p:nvPr>
            <p:ph idx="1"/>
          </p:nvPr>
        </p:nvPicPr>
        <p:blipFill>
          <a:blip r:embed="rId2"/>
          <a:stretch>
            <a:fillRect/>
          </a:stretch>
        </p:blipFill>
        <p:spPr>
          <a:xfrm>
            <a:off x="1364015" y="1615900"/>
            <a:ext cx="8971221" cy="4529587"/>
          </a:xfrm>
          <a:prstGeom prst="rect">
            <a:avLst/>
          </a:prstGeom>
        </p:spPr>
      </p:pic>
    </p:spTree>
    <p:extLst>
      <p:ext uri="{BB962C8B-B14F-4D97-AF65-F5344CB8AC3E}">
        <p14:creationId xmlns:p14="http://schemas.microsoft.com/office/powerpoint/2010/main" val="763702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Google Shape;128;p19">
            <a:extLst>
              <a:ext uri="{FF2B5EF4-FFF2-40B4-BE49-F238E27FC236}">
                <a16:creationId xmlns:a16="http://schemas.microsoft.com/office/drawing/2014/main" id="{EE3F3CFC-100C-4494-8799-BAAE67B4630C}"/>
              </a:ext>
            </a:extLst>
          </p:cNvPr>
          <p:cNvSpPr txBox="1">
            <a:spLocks/>
          </p:cNvSpPr>
          <p:nvPr/>
        </p:nvSpPr>
        <p:spPr>
          <a:xfrm>
            <a:off x="4125283" y="131686"/>
            <a:ext cx="4159987" cy="824889"/>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666666"/>
              </a:buClr>
              <a:buSzPts val="1800"/>
              <a:buFont typeface="Arial"/>
              <a:buNone/>
              <a:tabLst/>
              <a:defRPr/>
            </a:pPr>
            <a:r>
              <a:rPr kumimoji="0" lang="en-US" sz="3200" b="0" i="0" u="none" strike="noStrike" kern="0" cap="none" spc="0" normalizeH="0" baseline="0" noProof="0">
                <a:ln>
                  <a:noFill/>
                </a:ln>
                <a:solidFill>
                  <a:srgbClr val="000000"/>
                </a:solidFill>
                <a:effectLst/>
                <a:uLnTx/>
                <a:uFillTx/>
                <a:latin typeface="+mj-lt"/>
                <a:cs typeface="Arial"/>
                <a:sym typeface="Vidaloka"/>
              </a:rPr>
              <a:t>Transfer Learning</a:t>
            </a:r>
          </a:p>
        </p:txBody>
      </p:sp>
      <p:sp>
        <p:nvSpPr>
          <p:cNvPr id="97" name="Rectangle 96">
            <a:extLst>
              <a:ext uri="{FF2B5EF4-FFF2-40B4-BE49-F238E27FC236}">
                <a16:creationId xmlns:a16="http://schemas.microsoft.com/office/drawing/2014/main" id="{B829F001-6BA8-4344-A15C-B314381FDDC7}"/>
              </a:ext>
            </a:extLst>
          </p:cNvPr>
          <p:cNvSpPr/>
          <p:nvPr/>
        </p:nvSpPr>
        <p:spPr>
          <a:xfrm>
            <a:off x="8520022" y="3796242"/>
            <a:ext cx="689612" cy="379656"/>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Tinos" panose="020B0604020202020204" charset="0"/>
                <a:ea typeface="Tinos" panose="020B0604020202020204" charset="0"/>
                <a:cs typeface="Tinos" panose="020B0604020202020204" charset="0"/>
                <a:sym typeface="Arial"/>
              </a:rPr>
              <a:t> </a:t>
            </a:r>
            <a:endParaRPr kumimoji="0" lang="en-US" sz="1867" b="0" i="0" u="none" strike="noStrike" kern="0" cap="none" spc="0" normalizeH="0" baseline="0" noProof="0">
              <a:ln>
                <a:noFill/>
              </a:ln>
              <a:solidFill>
                <a:srgbClr val="000000"/>
              </a:solidFill>
              <a:effectLst/>
              <a:uLnTx/>
              <a:uFillTx/>
              <a:latin typeface="Arial"/>
              <a:cs typeface="Arial"/>
              <a:sym typeface="Arial"/>
            </a:endParaRPr>
          </a:p>
        </p:txBody>
      </p:sp>
      <p:sp>
        <p:nvSpPr>
          <p:cNvPr id="46" name="Freeform: Shape 45">
            <a:extLst>
              <a:ext uri="{FF2B5EF4-FFF2-40B4-BE49-F238E27FC236}">
                <a16:creationId xmlns:a16="http://schemas.microsoft.com/office/drawing/2014/main" id="{07DE7908-7F40-404B-AEFE-6CC78F1F76FA}"/>
              </a:ext>
            </a:extLst>
          </p:cNvPr>
          <p:cNvSpPr/>
          <p:nvPr/>
        </p:nvSpPr>
        <p:spPr>
          <a:xfrm>
            <a:off x="689870" y="2562397"/>
            <a:ext cx="1195683" cy="1261151"/>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Base </a:t>
            </a:r>
          </a:p>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Model</a:t>
            </a:r>
          </a:p>
        </p:txBody>
      </p:sp>
      <p:sp>
        <p:nvSpPr>
          <p:cNvPr id="48" name="Freeform: Shape 47">
            <a:extLst>
              <a:ext uri="{FF2B5EF4-FFF2-40B4-BE49-F238E27FC236}">
                <a16:creationId xmlns:a16="http://schemas.microsoft.com/office/drawing/2014/main" id="{2EAC58E0-9D87-4520-864C-AD1CFA1F58B6}"/>
              </a:ext>
            </a:extLst>
          </p:cNvPr>
          <p:cNvSpPr/>
          <p:nvPr/>
        </p:nvSpPr>
        <p:spPr>
          <a:xfrm>
            <a:off x="4438887" y="2562398"/>
            <a:ext cx="1232903" cy="1261152"/>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rgbClr val="FFC000"/>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sz="1800" kern="1200">
                <a:solidFill>
                  <a:srgbClr val="FFFFFF"/>
                </a:solidFill>
                <a:latin typeface="Tinos" panose="020B0604020202020204" charset="0"/>
                <a:ea typeface="Tinos" panose="020B0604020202020204" charset="0"/>
                <a:cs typeface="Tinos" panose="020B0604020202020204" charset="0"/>
              </a:rPr>
              <a:t>Pre-trained Language Model</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61" name="Freeform: Shape 60">
            <a:extLst>
              <a:ext uri="{FF2B5EF4-FFF2-40B4-BE49-F238E27FC236}">
                <a16:creationId xmlns:a16="http://schemas.microsoft.com/office/drawing/2014/main" id="{2235DF6A-AFA9-429F-A6FD-A6EFD98553D6}"/>
              </a:ext>
            </a:extLst>
          </p:cNvPr>
          <p:cNvSpPr/>
          <p:nvPr/>
        </p:nvSpPr>
        <p:spPr>
          <a:xfrm>
            <a:off x="2409978" y="1638527"/>
            <a:ext cx="1464567" cy="537350"/>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75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 Compute</a:t>
            </a:r>
          </a:p>
        </p:txBody>
      </p:sp>
      <p:sp>
        <p:nvSpPr>
          <p:cNvPr id="65" name="TextBox 64">
            <a:extLst>
              <a:ext uri="{FF2B5EF4-FFF2-40B4-BE49-F238E27FC236}">
                <a16:creationId xmlns:a16="http://schemas.microsoft.com/office/drawing/2014/main" id="{07082F9E-D55C-4BB2-B2BF-0BB970B4CF6F}"/>
              </a:ext>
            </a:extLst>
          </p:cNvPr>
          <p:cNvSpPr txBox="1"/>
          <p:nvPr/>
        </p:nvSpPr>
        <p:spPr>
          <a:xfrm>
            <a:off x="7071521" y="5474227"/>
            <a:ext cx="4276225" cy="338554"/>
          </a:xfrm>
          <a:prstGeom prst="rect">
            <a:avLst/>
          </a:prstGeom>
          <a:solidFill>
            <a:schemeClr val="accent1">
              <a:lumMod val="20000"/>
              <a:lumOff val="80000"/>
            </a:schemeClr>
          </a:solid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a:ln>
                  <a:noFill/>
                </a:ln>
                <a:solidFill>
                  <a:srgbClr val="000000"/>
                </a:solidFill>
                <a:effectLst/>
                <a:uLnTx/>
                <a:uFillTx/>
                <a:latin typeface="Tinos" panose="020B0604020202020204" charset="0"/>
                <a:ea typeface="Tinos" panose="020B0604020202020204" charset="0"/>
                <a:cs typeface="Tinos" panose="020B0604020202020204" charset="0"/>
                <a:sym typeface="Arial"/>
              </a:rPr>
              <a:t>Transfer Learning</a:t>
            </a:r>
          </a:p>
        </p:txBody>
      </p:sp>
      <p:sp>
        <p:nvSpPr>
          <p:cNvPr id="70" name="TextBox 69">
            <a:extLst>
              <a:ext uri="{FF2B5EF4-FFF2-40B4-BE49-F238E27FC236}">
                <a16:creationId xmlns:a16="http://schemas.microsoft.com/office/drawing/2014/main" id="{4C629E67-4B3B-4270-ACC5-9BA0505A8189}"/>
              </a:ext>
            </a:extLst>
          </p:cNvPr>
          <p:cNvSpPr txBox="1"/>
          <p:nvPr/>
        </p:nvSpPr>
        <p:spPr>
          <a:xfrm>
            <a:off x="689870" y="5509996"/>
            <a:ext cx="4276225" cy="338554"/>
          </a:xfrm>
          <a:prstGeom prst="rect">
            <a:avLst/>
          </a:prstGeom>
          <a:solidFill>
            <a:srgbClr val="FFEBAB"/>
          </a:solid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lang="en-US" sz="1600" i="1" kern="0">
                <a:solidFill>
                  <a:srgbClr val="000000"/>
                </a:solidFill>
                <a:latin typeface="Tinos" panose="020B0604020202020204" charset="0"/>
                <a:ea typeface="Tinos" panose="020B0604020202020204" charset="0"/>
                <a:cs typeface="Tinos" panose="020B0604020202020204" charset="0"/>
                <a:sym typeface="Arial"/>
              </a:rPr>
              <a:t>Training Models</a:t>
            </a:r>
            <a:endParaRPr kumimoji="0" lang="en-US" sz="1600" b="0" i="1" u="none" strike="noStrike" kern="0" cap="none" spc="0" normalizeH="0" baseline="0" noProof="0">
              <a:ln>
                <a:noFill/>
              </a:ln>
              <a:solidFill>
                <a:srgbClr val="000000"/>
              </a:solidFill>
              <a:effectLst/>
              <a:uLnTx/>
              <a:uFillTx/>
              <a:latin typeface="Tinos" panose="020B0604020202020204" charset="0"/>
              <a:ea typeface="Tinos" panose="020B0604020202020204" charset="0"/>
              <a:cs typeface="Tinos" panose="020B0604020202020204" charset="0"/>
              <a:sym typeface="Arial"/>
            </a:endParaRPr>
          </a:p>
        </p:txBody>
      </p:sp>
      <p:cxnSp>
        <p:nvCxnSpPr>
          <p:cNvPr id="53" name="Straight Arrow Connector 52">
            <a:extLst>
              <a:ext uri="{FF2B5EF4-FFF2-40B4-BE49-F238E27FC236}">
                <a16:creationId xmlns:a16="http://schemas.microsoft.com/office/drawing/2014/main" id="{FA801FE3-0418-471F-BEB4-88AEB814EA5D}"/>
              </a:ext>
            </a:extLst>
          </p:cNvPr>
          <p:cNvCxnSpPr>
            <a:cxnSpLocks/>
          </p:cNvCxnSpPr>
          <p:nvPr/>
        </p:nvCxnSpPr>
        <p:spPr>
          <a:xfrm>
            <a:off x="1885553" y="3180825"/>
            <a:ext cx="25721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E3D040F-F5CC-07E2-5669-1E9EACACDBB6}"/>
              </a:ext>
            </a:extLst>
          </p:cNvPr>
          <p:cNvSpPr>
            <a:spLocks noGrp="1"/>
          </p:cNvSpPr>
          <p:nvPr>
            <p:ph type="sldNum" idx="12"/>
          </p:nvPr>
        </p:nvSpPr>
        <p:spPr/>
        <p:txBody>
          <a:bodyPr/>
          <a:lstStyle/>
          <a:p>
            <a:fld id="{00000000-1234-1234-1234-123412341234}" type="slidenum">
              <a:rPr lang="en" smtClean="0"/>
              <a:pPr/>
              <a:t>19</a:t>
            </a:fld>
            <a:endParaRPr lang="en-US"/>
          </a:p>
        </p:txBody>
      </p:sp>
      <p:sp>
        <p:nvSpPr>
          <p:cNvPr id="4" name="Freeform: Shape 60">
            <a:extLst>
              <a:ext uri="{FF2B5EF4-FFF2-40B4-BE49-F238E27FC236}">
                <a16:creationId xmlns:a16="http://schemas.microsoft.com/office/drawing/2014/main" id="{BEE25DD1-2008-85F3-16CC-669C21838D8B}"/>
              </a:ext>
            </a:extLst>
          </p:cNvPr>
          <p:cNvSpPr/>
          <p:nvPr/>
        </p:nvSpPr>
        <p:spPr>
          <a:xfrm>
            <a:off x="3347884" y="4309974"/>
            <a:ext cx="1464567" cy="537350"/>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75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Days of Training</a:t>
            </a:r>
          </a:p>
        </p:txBody>
      </p:sp>
      <p:sp>
        <p:nvSpPr>
          <p:cNvPr id="6" name="Freeform: Shape 60">
            <a:extLst>
              <a:ext uri="{FF2B5EF4-FFF2-40B4-BE49-F238E27FC236}">
                <a16:creationId xmlns:a16="http://schemas.microsoft.com/office/drawing/2014/main" id="{EEA5505B-D75D-CFB0-771F-46987F8ED606}"/>
              </a:ext>
            </a:extLst>
          </p:cNvPr>
          <p:cNvSpPr/>
          <p:nvPr/>
        </p:nvSpPr>
        <p:spPr>
          <a:xfrm>
            <a:off x="1451700" y="4309974"/>
            <a:ext cx="1464567" cy="537350"/>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75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Very Large Corpus</a:t>
            </a:r>
          </a:p>
        </p:txBody>
      </p:sp>
      <p:pic>
        <p:nvPicPr>
          <p:cNvPr id="8" name="Picture 7" descr="A picture containing tool&#10;&#10;Description automatically generated">
            <a:extLst>
              <a:ext uri="{FF2B5EF4-FFF2-40B4-BE49-F238E27FC236}">
                <a16:creationId xmlns:a16="http://schemas.microsoft.com/office/drawing/2014/main" id="{BEC3CC59-9EA7-9E59-EB99-89112E25155C}"/>
              </a:ext>
            </a:extLst>
          </p:cNvPr>
          <p:cNvPicPr>
            <a:picLocks noChangeAspect="1"/>
          </p:cNvPicPr>
          <p:nvPr/>
        </p:nvPicPr>
        <p:blipFill>
          <a:blip r:embed="rId3"/>
          <a:stretch>
            <a:fillRect/>
          </a:stretch>
        </p:blipFill>
        <p:spPr>
          <a:xfrm>
            <a:off x="4878993" y="736726"/>
            <a:ext cx="2476500" cy="495300"/>
          </a:xfrm>
          <a:prstGeom prst="rect">
            <a:avLst/>
          </a:prstGeom>
        </p:spPr>
      </p:pic>
      <p:cxnSp>
        <p:nvCxnSpPr>
          <p:cNvPr id="10" name="Straight Arrow Connector 9">
            <a:extLst>
              <a:ext uri="{FF2B5EF4-FFF2-40B4-BE49-F238E27FC236}">
                <a16:creationId xmlns:a16="http://schemas.microsoft.com/office/drawing/2014/main" id="{9AB474A7-65DB-CB97-886B-4BB2798B66BB}"/>
              </a:ext>
            </a:extLst>
          </p:cNvPr>
          <p:cNvCxnSpPr>
            <a:cxnSpLocks/>
          </p:cNvCxnSpPr>
          <p:nvPr/>
        </p:nvCxnSpPr>
        <p:spPr>
          <a:xfrm>
            <a:off x="3142262" y="2175877"/>
            <a:ext cx="0" cy="10271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DE3422-B2E1-3D60-A39B-14789E32D53A}"/>
              </a:ext>
            </a:extLst>
          </p:cNvPr>
          <p:cNvCxnSpPr>
            <a:cxnSpLocks/>
          </p:cNvCxnSpPr>
          <p:nvPr/>
        </p:nvCxnSpPr>
        <p:spPr>
          <a:xfrm flipV="1">
            <a:off x="2484649" y="3174354"/>
            <a:ext cx="0" cy="11356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A58FA-F497-7392-18CE-050D67226D3F}"/>
              </a:ext>
            </a:extLst>
          </p:cNvPr>
          <p:cNvCxnSpPr>
            <a:cxnSpLocks/>
          </p:cNvCxnSpPr>
          <p:nvPr/>
        </p:nvCxnSpPr>
        <p:spPr>
          <a:xfrm flipV="1">
            <a:off x="3774566" y="3174354"/>
            <a:ext cx="0" cy="11356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Freeform: Shape 45">
            <a:extLst>
              <a:ext uri="{FF2B5EF4-FFF2-40B4-BE49-F238E27FC236}">
                <a16:creationId xmlns:a16="http://schemas.microsoft.com/office/drawing/2014/main" id="{D2498173-3B90-B75B-C8B1-F965631B9C3C}"/>
              </a:ext>
            </a:extLst>
          </p:cNvPr>
          <p:cNvSpPr/>
          <p:nvPr/>
        </p:nvSpPr>
        <p:spPr>
          <a:xfrm>
            <a:off x="6631012" y="2670528"/>
            <a:ext cx="1195683" cy="1280058"/>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Pre-trained Language Model</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19" name="Freeform: Shape 47">
            <a:extLst>
              <a:ext uri="{FF2B5EF4-FFF2-40B4-BE49-F238E27FC236}">
                <a16:creationId xmlns:a16="http://schemas.microsoft.com/office/drawing/2014/main" id="{6047DB0C-5CD4-24F9-5B71-06443FF41A25}"/>
              </a:ext>
            </a:extLst>
          </p:cNvPr>
          <p:cNvSpPr/>
          <p:nvPr/>
        </p:nvSpPr>
        <p:spPr>
          <a:xfrm>
            <a:off x="10398815" y="2670529"/>
            <a:ext cx="1232903" cy="1280058"/>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rgbClr val="FFC000"/>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sz="1800" kern="1200">
                <a:solidFill>
                  <a:srgbClr val="FFFFFF"/>
                </a:solidFill>
                <a:latin typeface="Tinos" panose="020B0604020202020204" charset="0"/>
                <a:ea typeface="Tinos" panose="020B0604020202020204" charset="0"/>
                <a:cs typeface="Tinos" panose="020B0604020202020204" charset="0"/>
              </a:rPr>
              <a:t>Fine-tuned Language Model</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20" name="Freeform: Shape 60">
            <a:extLst>
              <a:ext uri="{FF2B5EF4-FFF2-40B4-BE49-F238E27FC236}">
                <a16:creationId xmlns:a16="http://schemas.microsoft.com/office/drawing/2014/main" id="{2BA561CF-E963-F13E-54C0-853A605AC507}"/>
              </a:ext>
            </a:extLst>
          </p:cNvPr>
          <p:cNvSpPr/>
          <p:nvPr/>
        </p:nvSpPr>
        <p:spPr>
          <a:xfrm>
            <a:off x="8351120" y="1746657"/>
            <a:ext cx="1464567" cy="537350"/>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75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 Compute</a:t>
            </a:r>
          </a:p>
        </p:txBody>
      </p:sp>
      <p:cxnSp>
        <p:nvCxnSpPr>
          <p:cNvPr id="21" name="Straight Arrow Connector 20">
            <a:extLst>
              <a:ext uri="{FF2B5EF4-FFF2-40B4-BE49-F238E27FC236}">
                <a16:creationId xmlns:a16="http://schemas.microsoft.com/office/drawing/2014/main" id="{B7CD5278-46EE-2F97-B73B-0173435798EA}"/>
              </a:ext>
            </a:extLst>
          </p:cNvPr>
          <p:cNvCxnSpPr>
            <a:cxnSpLocks/>
          </p:cNvCxnSpPr>
          <p:nvPr/>
        </p:nvCxnSpPr>
        <p:spPr>
          <a:xfrm>
            <a:off x="7826695" y="3288955"/>
            <a:ext cx="25721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Shape 60">
            <a:extLst>
              <a:ext uri="{FF2B5EF4-FFF2-40B4-BE49-F238E27FC236}">
                <a16:creationId xmlns:a16="http://schemas.microsoft.com/office/drawing/2014/main" id="{A09CFC50-FB6F-5960-5066-28B316121BEB}"/>
              </a:ext>
            </a:extLst>
          </p:cNvPr>
          <p:cNvSpPr/>
          <p:nvPr/>
        </p:nvSpPr>
        <p:spPr>
          <a:xfrm>
            <a:off x="9289026" y="4418104"/>
            <a:ext cx="1464567" cy="537350"/>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75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Easily Reproducible</a:t>
            </a:r>
          </a:p>
        </p:txBody>
      </p:sp>
      <p:sp>
        <p:nvSpPr>
          <p:cNvPr id="23" name="Freeform: Shape 60">
            <a:extLst>
              <a:ext uri="{FF2B5EF4-FFF2-40B4-BE49-F238E27FC236}">
                <a16:creationId xmlns:a16="http://schemas.microsoft.com/office/drawing/2014/main" id="{1D9B2ED7-933A-374A-466B-8881075D4B31}"/>
              </a:ext>
            </a:extLst>
          </p:cNvPr>
          <p:cNvSpPr/>
          <p:nvPr/>
        </p:nvSpPr>
        <p:spPr>
          <a:xfrm>
            <a:off x="7392842" y="4418104"/>
            <a:ext cx="1464567" cy="537350"/>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75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Training on Single GPU</a:t>
            </a:r>
          </a:p>
        </p:txBody>
      </p:sp>
      <p:cxnSp>
        <p:nvCxnSpPr>
          <p:cNvPr id="24" name="Straight Arrow Connector 23">
            <a:extLst>
              <a:ext uri="{FF2B5EF4-FFF2-40B4-BE49-F238E27FC236}">
                <a16:creationId xmlns:a16="http://schemas.microsoft.com/office/drawing/2014/main" id="{7F8EA6E1-5935-F0DD-5348-3F19E1137995}"/>
              </a:ext>
            </a:extLst>
          </p:cNvPr>
          <p:cNvCxnSpPr>
            <a:cxnSpLocks/>
          </p:cNvCxnSpPr>
          <p:nvPr/>
        </p:nvCxnSpPr>
        <p:spPr>
          <a:xfrm>
            <a:off x="9083404" y="2284007"/>
            <a:ext cx="0" cy="10271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C6D1B12-D901-F07A-334C-560B4EE55F99}"/>
              </a:ext>
            </a:extLst>
          </p:cNvPr>
          <p:cNvCxnSpPr>
            <a:cxnSpLocks/>
          </p:cNvCxnSpPr>
          <p:nvPr/>
        </p:nvCxnSpPr>
        <p:spPr>
          <a:xfrm flipV="1">
            <a:off x="8425791" y="3282484"/>
            <a:ext cx="0" cy="11356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2E65520-3326-CC36-CB15-8FADE26CB3DD}"/>
              </a:ext>
            </a:extLst>
          </p:cNvPr>
          <p:cNvCxnSpPr>
            <a:cxnSpLocks/>
          </p:cNvCxnSpPr>
          <p:nvPr/>
        </p:nvCxnSpPr>
        <p:spPr>
          <a:xfrm flipV="1">
            <a:off x="9715708" y="3282484"/>
            <a:ext cx="0" cy="11356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396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9F841-4DDA-135C-BBA2-B0C9B3659450}"/>
              </a:ext>
            </a:extLst>
          </p:cNvPr>
          <p:cNvSpPr>
            <a:spLocks noGrp="1"/>
          </p:cNvSpPr>
          <p:nvPr>
            <p:ph type="title"/>
          </p:nvPr>
        </p:nvSpPr>
        <p:spPr>
          <a:xfrm>
            <a:off x="572493" y="238539"/>
            <a:ext cx="11018520" cy="1434415"/>
          </a:xfrm>
        </p:spPr>
        <p:txBody>
          <a:bodyPr anchor="b">
            <a:normAutofit/>
          </a:bodyPr>
          <a:lstStyle/>
          <a:p>
            <a:r>
              <a:rPr lang="en-US" sz="5400"/>
              <a:t>Introduction</a:t>
            </a:r>
          </a:p>
        </p:txBody>
      </p:sp>
      <p:sp>
        <p:nvSpPr>
          <p:cNvPr id="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61075F-D906-EC73-771F-4BC4C01985A8}"/>
              </a:ext>
            </a:extLst>
          </p:cNvPr>
          <p:cNvSpPr>
            <a:spLocks noGrp="1"/>
          </p:cNvSpPr>
          <p:nvPr>
            <p:ph idx="1"/>
          </p:nvPr>
        </p:nvSpPr>
        <p:spPr>
          <a:xfrm>
            <a:off x="572493" y="2071316"/>
            <a:ext cx="6713552" cy="4119172"/>
          </a:xfrm>
        </p:spPr>
        <p:txBody>
          <a:bodyPr anchor="t">
            <a:normAutofit/>
          </a:bodyPr>
          <a:lstStyle/>
          <a:p>
            <a:r>
              <a:rPr lang="en-US" sz="2000" b="0" i="0">
                <a:effectLst/>
                <a:latin typeface="WordVisi_MSFontService"/>
              </a:rPr>
              <a:t>83% of employees spend a third of their workweek attending meetings.</a:t>
            </a:r>
          </a:p>
          <a:p>
            <a:r>
              <a:rPr lang="en-US" sz="2000">
                <a:latin typeface="WordVisi_MSFontService"/>
              </a:rPr>
              <a:t>Attend a meeting and forget details?</a:t>
            </a:r>
          </a:p>
          <a:p>
            <a:r>
              <a:rPr lang="en-US" sz="2000">
                <a:latin typeface="WordVisi_MSFontService"/>
              </a:rPr>
              <a:t>S</a:t>
            </a:r>
            <a:r>
              <a:rPr lang="en-US" sz="2000" b="0" i="0">
                <a:effectLst/>
                <a:latin typeface="WordVisi_MSFontService"/>
              </a:rPr>
              <a:t>implify the process of speech recognition and summarization</a:t>
            </a:r>
          </a:p>
          <a:p>
            <a:pPr lvl="1"/>
            <a:r>
              <a:rPr lang="en-US" sz="2000" b="0" i="0">
                <a:effectLst/>
                <a:latin typeface="WordVisi_MSFontService"/>
              </a:rPr>
              <a:t>Meetings</a:t>
            </a:r>
          </a:p>
          <a:p>
            <a:pPr lvl="1"/>
            <a:r>
              <a:rPr lang="en-US" sz="2000">
                <a:latin typeface="Calibri" panose="020F0502020204030204" pitchFamily="34" charset="0"/>
              </a:rPr>
              <a:t>Multiple speakers  </a:t>
            </a:r>
          </a:p>
          <a:p>
            <a:pPr lvl="1"/>
            <a:r>
              <a:rPr lang="en-US" sz="2000">
                <a:latin typeface="Calibri" panose="020F0502020204030204" pitchFamily="34" charset="0"/>
              </a:rPr>
              <a:t>Long Conversations</a:t>
            </a:r>
            <a:endParaRPr lang="en-US" sz="2000"/>
          </a:p>
          <a:p>
            <a:r>
              <a:rPr lang="en-US" sz="2000" b="0" i="0">
                <a:effectLst/>
                <a:latin typeface="WordVisi_MSFontService"/>
              </a:rPr>
              <a:t>Upload a meeting recording to get the full meeting transcript and summary.</a:t>
            </a:r>
          </a:p>
          <a:p>
            <a:r>
              <a:rPr lang="en-US" sz="2000">
                <a:latin typeface="WordVisi_MSFontService"/>
              </a:rPr>
              <a:t>Useful for team leader, team member, and persons with hearing disability</a:t>
            </a:r>
            <a:endParaRPr lang="en-US" sz="2000"/>
          </a:p>
        </p:txBody>
      </p:sp>
      <p:sp>
        <p:nvSpPr>
          <p:cNvPr id="4" name="Slide Number Placeholder 3">
            <a:extLst>
              <a:ext uri="{FF2B5EF4-FFF2-40B4-BE49-F238E27FC236}">
                <a16:creationId xmlns:a16="http://schemas.microsoft.com/office/drawing/2014/main" id="{3C6B11B1-AA61-7318-81E8-DAFDD3D18C92}"/>
              </a:ext>
            </a:extLst>
          </p:cNvPr>
          <p:cNvSpPr>
            <a:spLocks noGrp="1"/>
          </p:cNvSpPr>
          <p:nvPr>
            <p:ph type="sldNum" sz="quarter" idx="12"/>
          </p:nvPr>
        </p:nvSpPr>
        <p:spPr>
          <a:xfrm>
            <a:off x="8610600" y="6356350"/>
            <a:ext cx="2743200" cy="365125"/>
          </a:xfrm>
        </p:spPr>
        <p:txBody>
          <a:bodyPr>
            <a:normAutofit/>
          </a:bodyPr>
          <a:lstStyle/>
          <a:p>
            <a:pPr>
              <a:spcAft>
                <a:spcPts val="600"/>
              </a:spcAft>
            </a:pPr>
            <a:fld id="{A8831879-9304-2C4A-943A-29BF22233FF9}" type="slidenum">
              <a:rPr lang="en-US"/>
              <a:pPr>
                <a:spcAft>
                  <a:spcPts val="600"/>
                </a:spcAft>
              </a:pPr>
              <a:t>2</a:t>
            </a:fld>
            <a:endParaRPr lang="en-US"/>
          </a:p>
        </p:txBody>
      </p:sp>
      <p:pic>
        <p:nvPicPr>
          <p:cNvPr id="7" name="Picture 6" descr="A picture containing text&#10;&#10;Description automatically generated">
            <a:extLst>
              <a:ext uri="{FF2B5EF4-FFF2-40B4-BE49-F238E27FC236}">
                <a16:creationId xmlns:a16="http://schemas.microsoft.com/office/drawing/2014/main" id="{87572A86-8280-FC55-F8EC-B914EB6F939F}"/>
              </a:ext>
            </a:extLst>
          </p:cNvPr>
          <p:cNvPicPr>
            <a:picLocks noChangeAspect="1"/>
          </p:cNvPicPr>
          <p:nvPr/>
        </p:nvPicPr>
        <p:blipFill>
          <a:blip r:embed="rId3"/>
          <a:stretch>
            <a:fillRect/>
          </a:stretch>
        </p:blipFill>
        <p:spPr>
          <a:xfrm>
            <a:off x="7314019" y="2360613"/>
            <a:ext cx="4169361" cy="3268662"/>
          </a:xfrm>
          <a:prstGeom prst="rect">
            <a:avLst/>
          </a:prstGeom>
        </p:spPr>
      </p:pic>
    </p:spTree>
    <p:extLst>
      <p:ext uri="{BB962C8B-B14F-4D97-AF65-F5344CB8AC3E}">
        <p14:creationId xmlns:p14="http://schemas.microsoft.com/office/powerpoint/2010/main" val="2201688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B3F7C5-1B96-6211-2DCB-8EC40A1139CF}"/>
              </a:ext>
            </a:extLst>
          </p:cNvPr>
          <p:cNvSpPr>
            <a:spLocks noGrp="1"/>
          </p:cNvSpPr>
          <p:nvPr>
            <p:ph type="title"/>
          </p:nvPr>
        </p:nvSpPr>
        <p:spPr/>
        <p:txBody>
          <a:bodyPr/>
          <a:lstStyle/>
          <a:p>
            <a:r>
              <a:rPr lang="en-US"/>
              <a:t>Annexure 2: Complete List of Tools/Packages</a:t>
            </a:r>
          </a:p>
        </p:txBody>
      </p:sp>
      <p:sp>
        <p:nvSpPr>
          <p:cNvPr id="6" name="Content Placeholder 5">
            <a:extLst>
              <a:ext uri="{FF2B5EF4-FFF2-40B4-BE49-F238E27FC236}">
                <a16:creationId xmlns:a16="http://schemas.microsoft.com/office/drawing/2014/main" id="{E199C2D8-531F-C640-03AC-CC4514B7BAD6}"/>
              </a:ext>
            </a:extLst>
          </p:cNvPr>
          <p:cNvSpPr>
            <a:spLocks noGrp="1"/>
          </p:cNvSpPr>
          <p:nvPr>
            <p:ph sz="half" idx="1"/>
          </p:nvPr>
        </p:nvSpPr>
        <p:spPr/>
        <p:txBody>
          <a:bodyPr>
            <a:normAutofit/>
          </a:bodyPr>
          <a:lstStyle/>
          <a:p>
            <a:r>
              <a:rPr lang="en-US"/>
              <a:t>Python 3.8</a:t>
            </a:r>
          </a:p>
          <a:p>
            <a:r>
              <a:rPr lang="en-US" err="1"/>
              <a:t>Jupyter</a:t>
            </a:r>
            <a:r>
              <a:rPr lang="en-US"/>
              <a:t> Notebook, </a:t>
            </a:r>
            <a:r>
              <a:rPr lang="en-US" err="1"/>
              <a:t>VSCode</a:t>
            </a:r>
            <a:r>
              <a:rPr lang="en-US"/>
              <a:t>, </a:t>
            </a:r>
            <a:r>
              <a:rPr lang="en-US" err="1"/>
              <a:t>Datalore</a:t>
            </a:r>
            <a:endParaRPr lang="en-US"/>
          </a:p>
          <a:p>
            <a:r>
              <a:rPr lang="en-US"/>
              <a:t>FFMEG</a:t>
            </a:r>
          </a:p>
          <a:p>
            <a:r>
              <a:rPr lang="en-US"/>
              <a:t>Whisper Open AI</a:t>
            </a:r>
          </a:p>
          <a:p>
            <a:r>
              <a:rPr lang="en-US" err="1"/>
              <a:t>Pyannote</a:t>
            </a:r>
            <a:endParaRPr lang="en-US"/>
          </a:p>
          <a:p>
            <a:r>
              <a:rPr lang="en-US" err="1"/>
              <a:t>PyTorch</a:t>
            </a:r>
            <a:endParaRPr lang="en-US"/>
          </a:p>
          <a:p>
            <a:r>
              <a:rPr lang="en-US"/>
              <a:t>CUDA</a:t>
            </a:r>
          </a:p>
          <a:p>
            <a:endParaRPr lang="en-US"/>
          </a:p>
        </p:txBody>
      </p:sp>
      <p:sp>
        <p:nvSpPr>
          <p:cNvPr id="7" name="Content Placeholder 6">
            <a:extLst>
              <a:ext uri="{FF2B5EF4-FFF2-40B4-BE49-F238E27FC236}">
                <a16:creationId xmlns:a16="http://schemas.microsoft.com/office/drawing/2014/main" id="{0165DA9D-CB93-8848-C3ED-C478AA329239}"/>
              </a:ext>
            </a:extLst>
          </p:cNvPr>
          <p:cNvSpPr>
            <a:spLocks noGrp="1"/>
          </p:cNvSpPr>
          <p:nvPr>
            <p:ph sz="half" idx="2"/>
          </p:nvPr>
        </p:nvSpPr>
        <p:spPr/>
        <p:txBody>
          <a:bodyPr>
            <a:normAutofit/>
          </a:bodyPr>
          <a:lstStyle/>
          <a:p>
            <a:r>
              <a:rPr lang="en-US"/>
              <a:t>Hugging Face Transformers</a:t>
            </a:r>
          </a:p>
          <a:p>
            <a:r>
              <a:rPr lang="en-US"/>
              <a:t>AWS</a:t>
            </a:r>
          </a:p>
          <a:p>
            <a:r>
              <a:rPr lang="en-US"/>
              <a:t>BART - Model</a:t>
            </a:r>
          </a:p>
          <a:p>
            <a:r>
              <a:rPr lang="en-US" err="1"/>
              <a:t>Github</a:t>
            </a:r>
            <a:endParaRPr lang="en-US"/>
          </a:p>
          <a:p>
            <a:r>
              <a:rPr lang="en-US"/>
              <a:t>Django</a:t>
            </a:r>
          </a:p>
          <a:p>
            <a:r>
              <a:rPr lang="en-US"/>
              <a:t>HTML</a:t>
            </a:r>
          </a:p>
          <a:p>
            <a:r>
              <a:rPr lang="en-US"/>
              <a:t>CSS</a:t>
            </a:r>
          </a:p>
          <a:p>
            <a:r>
              <a:rPr lang="en-US" err="1"/>
              <a:t>Javascript</a:t>
            </a:r>
            <a:endParaRPr lang="en-US"/>
          </a:p>
          <a:p>
            <a:endParaRPr lang="en-US"/>
          </a:p>
        </p:txBody>
      </p:sp>
      <p:sp>
        <p:nvSpPr>
          <p:cNvPr id="4" name="Slide Number Placeholder 3">
            <a:extLst>
              <a:ext uri="{FF2B5EF4-FFF2-40B4-BE49-F238E27FC236}">
                <a16:creationId xmlns:a16="http://schemas.microsoft.com/office/drawing/2014/main" id="{DE54EF50-757C-294F-BADB-B7C7080427DF}"/>
              </a:ext>
            </a:extLst>
          </p:cNvPr>
          <p:cNvSpPr>
            <a:spLocks noGrp="1"/>
          </p:cNvSpPr>
          <p:nvPr>
            <p:ph type="sldNum" sz="quarter" idx="12"/>
          </p:nvPr>
        </p:nvSpPr>
        <p:spPr/>
        <p:txBody>
          <a:bodyPr/>
          <a:lstStyle/>
          <a:p>
            <a:fld id="{A8831879-9304-2C4A-943A-29BF22233FF9}" type="slidenum">
              <a:rPr lang="en-US" smtClean="0"/>
              <a:t>20</a:t>
            </a:fld>
            <a:endParaRPr lang="en-US"/>
          </a:p>
        </p:txBody>
      </p:sp>
    </p:spTree>
    <p:extLst>
      <p:ext uri="{BB962C8B-B14F-4D97-AF65-F5344CB8AC3E}">
        <p14:creationId xmlns:p14="http://schemas.microsoft.com/office/powerpoint/2010/main" val="1727633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FDDD-DF65-3E30-42CE-37245C8F7B27}"/>
              </a:ext>
            </a:extLst>
          </p:cNvPr>
          <p:cNvSpPr>
            <a:spLocks noGrp="1"/>
          </p:cNvSpPr>
          <p:nvPr>
            <p:ph type="title"/>
          </p:nvPr>
        </p:nvSpPr>
        <p:spPr>
          <a:xfrm>
            <a:off x="818389" y="19842"/>
            <a:ext cx="10515600" cy="1325563"/>
          </a:xfrm>
        </p:spPr>
        <p:txBody>
          <a:bodyPr/>
          <a:lstStyle/>
          <a:p>
            <a:r>
              <a:rPr lang="en-US"/>
              <a:t>Annexure 3: Complete Metrics Definitions</a:t>
            </a:r>
          </a:p>
        </p:txBody>
      </p:sp>
      <p:sp>
        <p:nvSpPr>
          <p:cNvPr id="3" name="Content Placeholder 2">
            <a:extLst>
              <a:ext uri="{FF2B5EF4-FFF2-40B4-BE49-F238E27FC236}">
                <a16:creationId xmlns:a16="http://schemas.microsoft.com/office/drawing/2014/main" id="{F229B007-C727-9226-C2AF-C91DBACD4D67}"/>
              </a:ext>
            </a:extLst>
          </p:cNvPr>
          <p:cNvSpPr>
            <a:spLocks noGrp="1"/>
          </p:cNvSpPr>
          <p:nvPr>
            <p:ph idx="1"/>
          </p:nvPr>
        </p:nvSpPr>
        <p:spPr>
          <a:xfrm>
            <a:off x="815338" y="1094105"/>
            <a:ext cx="10515600" cy="4351338"/>
          </a:xfrm>
        </p:spPr>
        <p:txBody>
          <a:bodyPr/>
          <a:lstStyle/>
          <a:p>
            <a:r>
              <a:rPr lang="en-US"/>
              <a:t>All rouge scores and formulas here</a:t>
            </a:r>
          </a:p>
        </p:txBody>
      </p:sp>
      <p:sp>
        <p:nvSpPr>
          <p:cNvPr id="4" name="Slide Number Placeholder 3">
            <a:extLst>
              <a:ext uri="{FF2B5EF4-FFF2-40B4-BE49-F238E27FC236}">
                <a16:creationId xmlns:a16="http://schemas.microsoft.com/office/drawing/2014/main" id="{E293F8C1-F2AB-A77D-5CD2-3F253C3820FE}"/>
              </a:ext>
            </a:extLst>
          </p:cNvPr>
          <p:cNvSpPr>
            <a:spLocks noGrp="1"/>
          </p:cNvSpPr>
          <p:nvPr>
            <p:ph type="sldNum" sz="quarter" idx="12"/>
          </p:nvPr>
        </p:nvSpPr>
        <p:spPr/>
        <p:txBody>
          <a:bodyPr/>
          <a:lstStyle/>
          <a:p>
            <a:fld id="{A8831879-9304-2C4A-943A-29BF22233FF9}" type="slidenum">
              <a:rPr lang="en-US" smtClean="0"/>
              <a:t>21</a:t>
            </a:fld>
            <a:endParaRPr lang="en-US"/>
          </a:p>
        </p:txBody>
      </p:sp>
      <p:sp>
        <p:nvSpPr>
          <p:cNvPr id="8" name="TextBox 7">
            <a:extLst>
              <a:ext uri="{FF2B5EF4-FFF2-40B4-BE49-F238E27FC236}">
                <a16:creationId xmlns:a16="http://schemas.microsoft.com/office/drawing/2014/main" id="{7A83EE34-6AF1-247D-7A8E-98FE8BACB35D}"/>
              </a:ext>
            </a:extLst>
          </p:cNvPr>
          <p:cNvSpPr txBox="1"/>
          <p:nvPr/>
        </p:nvSpPr>
        <p:spPr>
          <a:xfrm>
            <a:off x="0" y="1707836"/>
            <a:ext cx="6094476" cy="4247317"/>
          </a:xfrm>
          <a:prstGeom prst="rect">
            <a:avLst/>
          </a:prstGeom>
          <a:noFill/>
        </p:spPr>
        <p:txBody>
          <a:bodyPr wrap="square">
            <a:spAutoFit/>
          </a:bodyPr>
          <a:lstStyle/>
          <a:p>
            <a:pPr algn="l" rtl="0" fontAlgn="base">
              <a:buFont typeface="Arial" panose="020B0604020202020204" pitchFamily="34" charset="0"/>
              <a:buChar char="•"/>
            </a:pPr>
            <a:r>
              <a:rPr lang="en-US" sz="1800" b="1" i="0">
                <a:solidFill>
                  <a:srgbClr val="000000"/>
                </a:solidFill>
                <a:effectLst/>
                <a:latin typeface="Calibri" panose="020F0502020204030204" pitchFamily="34" charset="0"/>
              </a:rPr>
              <a:t>Rouge-N</a:t>
            </a:r>
            <a:r>
              <a:rPr lang="en-US" sz="1800" b="0" i="0">
                <a:solidFill>
                  <a:srgbClr val="000000"/>
                </a:solidFill>
                <a:effectLst/>
                <a:latin typeface="Calibri" panose="020F0502020204030204" pitchFamily="34" charset="0"/>
              </a:rPr>
              <a:t>: This measures the overlap between the generated text and the reference text in terms of n-grams. To compute the Rouge-N score, </a:t>
            </a:r>
          </a:p>
          <a:p>
            <a:pPr lvl="1" fontAlgn="base">
              <a:buFont typeface="+mj-lt"/>
              <a:buAutoNum type="arabicPeriod"/>
            </a:pPr>
            <a:r>
              <a:rPr lang="en-US" b="0" i="0">
                <a:solidFill>
                  <a:srgbClr val="000000"/>
                </a:solidFill>
                <a:effectLst/>
                <a:latin typeface="Calibri" panose="020F0502020204030204" pitchFamily="34" charset="0"/>
              </a:rPr>
              <a:t>Tokenize the generated text and the reference text into n-grams of size N. </a:t>
            </a:r>
          </a:p>
          <a:p>
            <a:pPr lvl="1" fontAlgn="base">
              <a:buFont typeface="+mj-lt"/>
              <a:buAutoNum type="arabicPeriod" startAt="2"/>
            </a:pPr>
            <a:r>
              <a:rPr lang="en-US" b="0" i="0">
                <a:solidFill>
                  <a:srgbClr val="000000"/>
                </a:solidFill>
                <a:effectLst/>
                <a:latin typeface="Calibri" panose="020F0502020204030204" pitchFamily="34" charset="0"/>
              </a:rPr>
              <a:t>Compute the number of overlapping n-grams between the generated text and the reference text. </a:t>
            </a:r>
          </a:p>
          <a:p>
            <a:pPr lvl="1" fontAlgn="base">
              <a:buFont typeface="+mj-lt"/>
              <a:buAutoNum type="arabicPeriod" startAt="3"/>
            </a:pPr>
            <a:r>
              <a:rPr lang="en-US" b="0" i="0">
                <a:solidFill>
                  <a:srgbClr val="000000"/>
                </a:solidFill>
                <a:effectLst/>
                <a:latin typeface="Calibri" panose="020F0502020204030204" pitchFamily="34" charset="0"/>
              </a:rPr>
              <a:t>Compute the precision, recall, and F1-score using the following formulas: </a:t>
            </a:r>
          </a:p>
          <a:p>
            <a:pPr lvl="2" fontAlgn="base">
              <a:buFont typeface="Arial" panose="020B0604020202020204" pitchFamily="34" charset="0"/>
              <a:buChar char="•"/>
            </a:pPr>
            <a:r>
              <a:rPr lang="en-US" b="0" i="0">
                <a:solidFill>
                  <a:srgbClr val="000000"/>
                </a:solidFill>
                <a:effectLst/>
                <a:latin typeface="Calibri" panose="020F0502020204030204" pitchFamily="34" charset="0"/>
              </a:rPr>
              <a:t>Precision = Number of Overlapping N-grams / Number of Tokens in the Generated Text </a:t>
            </a:r>
          </a:p>
          <a:p>
            <a:pPr lvl="2" fontAlgn="base">
              <a:buFont typeface="Arial" panose="020B0604020202020204" pitchFamily="34" charset="0"/>
              <a:buChar char="•"/>
            </a:pPr>
            <a:r>
              <a:rPr lang="en-US" b="0" i="0">
                <a:solidFill>
                  <a:srgbClr val="000000"/>
                </a:solidFill>
                <a:effectLst/>
                <a:latin typeface="Calibri" panose="020F0502020204030204" pitchFamily="34" charset="0"/>
              </a:rPr>
              <a:t>Recall = Number of Overlapping N-grams / Number of Tokens in the Reference Text </a:t>
            </a:r>
          </a:p>
          <a:p>
            <a:pPr lvl="2" fontAlgn="base">
              <a:buFont typeface="Arial" panose="020B0604020202020204" pitchFamily="34" charset="0"/>
              <a:buChar char="•"/>
            </a:pPr>
            <a:r>
              <a:rPr lang="en-US" b="0" i="0">
                <a:solidFill>
                  <a:srgbClr val="000000"/>
                </a:solidFill>
                <a:effectLst/>
                <a:latin typeface="Calibri" panose="020F0502020204030204" pitchFamily="34" charset="0"/>
              </a:rPr>
              <a:t>F1-score = (2 * Precision * Recall) / (Precision + Recall) </a:t>
            </a:r>
          </a:p>
        </p:txBody>
      </p:sp>
      <p:sp>
        <p:nvSpPr>
          <p:cNvPr id="10" name="TextBox 9">
            <a:extLst>
              <a:ext uri="{FF2B5EF4-FFF2-40B4-BE49-F238E27FC236}">
                <a16:creationId xmlns:a16="http://schemas.microsoft.com/office/drawing/2014/main" id="{3353B5F0-0AA9-9B98-A192-423CB9145364}"/>
              </a:ext>
            </a:extLst>
          </p:cNvPr>
          <p:cNvSpPr txBox="1"/>
          <p:nvPr/>
        </p:nvSpPr>
        <p:spPr>
          <a:xfrm>
            <a:off x="6097524" y="1653579"/>
            <a:ext cx="6094476" cy="4247317"/>
          </a:xfrm>
          <a:prstGeom prst="rect">
            <a:avLst/>
          </a:prstGeom>
          <a:noFill/>
        </p:spPr>
        <p:txBody>
          <a:bodyPr wrap="square">
            <a:spAutoFit/>
          </a:bodyPr>
          <a:lstStyle/>
          <a:p>
            <a:pPr algn="l" rtl="0" fontAlgn="base">
              <a:buFont typeface="Arial" panose="020B0604020202020204" pitchFamily="34" charset="0"/>
              <a:buChar char="•"/>
            </a:pPr>
            <a:r>
              <a:rPr lang="en-US" sz="1800" b="1" i="0">
                <a:solidFill>
                  <a:srgbClr val="000000"/>
                </a:solidFill>
                <a:effectLst/>
                <a:latin typeface="Calibri" panose="020F0502020204030204" pitchFamily="34" charset="0"/>
              </a:rPr>
              <a:t>Rouge-L</a:t>
            </a:r>
            <a:r>
              <a:rPr lang="en-US" sz="1800" b="0" i="0">
                <a:solidFill>
                  <a:srgbClr val="000000"/>
                </a:solidFill>
                <a:effectLst/>
                <a:latin typeface="Calibri" panose="020F0502020204030204" pitchFamily="34" charset="0"/>
              </a:rPr>
              <a:t>: This measures the overlap between the generated text and the reference text in terms of longest common subsequences. To compute the Rouge-L score, </a:t>
            </a:r>
          </a:p>
          <a:p>
            <a:pPr lvl="1" fontAlgn="base">
              <a:buFont typeface="+mj-lt"/>
              <a:buAutoNum type="arabicPeriod"/>
            </a:pPr>
            <a:r>
              <a:rPr lang="en-US" b="0" i="0">
                <a:solidFill>
                  <a:srgbClr val="000000"/>
                </a:solidFill>
                <a:effectLst/>
                <a:latin typeface="Calibri" panose="020F0502020204030204" pitchFamily="34" charset="0"/>
              </a:rPr>
              <a:t>Tokenize the generated text and the reference text into individual words. </a:t>
            </a:r>
          </a:p>
          <a:p>
            <a:pPr lvl="1" fontAlgn="base">
              <a:buFont typeface="+mj-lt"/>
              <a:buAutoNum type="arabicPeriod" startAt="2"/>
            </a:pPr>
            <a:r>
              <a:rPr lang="en-US" b="0" i="0">
                <a:solidFill>
                  <a:srgbClr val="000000"/>
                </a:solidFill>
                <a:effectLst/>
                <a:latin typeface="Calibri" panose="020F0502020204030204" pitchFamily="34" charset="0"/>
              </a:rPr>
              <a:t>Compute the longest common subsequence between the generated text and the reference text. </a:t>
            </a:r>
          </a:p>
          <a:p>
            <a:pPr lvl="1" fontAlgn="base">
              <a:buFont typeface="+mj-lt"/>
              <a:buAutoNum type="arabicPeriod" startAt="3"/>
            </a:pPr>
            <a:r>
              <a:rPr lang="en-US" b="0" i="0">
                <a:solidFill>
                  <a:srgbClr val="000000"/>
                </a:solidFill>
                <a:effectLst/>
                <a:latin typeface="Calibri" panose="020F0502020204030204" pitchFamily="34" charset="0"/>
              </a:rPr>
              <a:t>Compute the precision, recall, and F1-score using the following formulas: </a:t>
            </a:r>
          </a:p>
          <a:p>
            <a:pPr lvl="2" fontAlgn="base">
              <a:buFont typeface="Arial" panose="020B0604020202020204" pitchFamily="34" charset="0"/>
              <a:buChar char="•"/>
            </a:pPr>
            <a:r>
              <a:rPr lang="en-US" b="0" i="0">
                <a:solidFill>
                  <a:srgbClr val="000000"/>
                </a:solidFill>
                <a:effectLst/>
                <a:latin typeface="Calibri" panose="020F0502020204030204" pitchFamily="34" charset="0"/>
              </a:rPr>
              <a:t>Precision = the calculated LCS / Number of Tokens in the Generated Text </a:t>
            </a:r>
          </a:p>
          <a:p>
            <a:pPr lvl="2" fontAlgn="base">
              <a:buFont typeface="Arial" panose="020B0604020202020204" pitchFamily="34" charset="0"/>
              <a:buChar char="•"/>
            </a:pPr>
            <a:r>
              <a:rPr lang="en-US" b="0" i="0">
                <a:solidFill>
                  <a:srgbClr val="000000"/>
                </a:solidFill>
                <a:effectLst/>
                <a:latin typeface="Calibri" panose="020F0502020204030204" pitchFamily="34" charset="0"/>
              </a:rPr>
              <a:t>Recall = the calculated LCS / Number of Tokens in the Reference Text </a:t>
            </a:r>
          </a:p>
          <a:p>
            <a:pPr lvl="2" fontAlgn="base">
              <a:buFont typeface="Arial" panose="020B0604020202020204" pitchFamily="34" charset="0"/>
              <a:buChar char="•"/>
            </a:pPr>
            <a:r>
              <a:rPr lang="en-US" b="0" i="0">
                <a:solidFill>
                  <a:srgbClr val="000000"/>
                </a:solidFill>
                <a:effectLst/>
                <a:latin typeface="Calibri" panose="020F0502020204030204" pitchFamily="34" charset="0"/>
              </a:rPr>
              <a:t>F1-score = (2 * Precision * Recall) / (Precision + Recall </a:t>
            </a:r>
          </a:p>
        </p:txBody>
      </p:sp>
      <p:sp>
        <p:nvSpPr>
          <p:cNvPr id="12" name="TextBox 11">
            <a:extLst>
              <a:ext uri="{FF2B5EF4-FFF2-40B4-BE49-F238E27FC236}">
                <a16:creationId xmlns:a16="http://schemas.microsoft.com/office/drawing/2014/main" id="{CC25D56A-4D26-E5D3-C235-17282341349F}"/>
              </a:ext>
            </a:extLst>
          </p:cNvPr>
          <p:cNvSpPr txBox="1"/>
          <p:nvPr/>
        </p:nvSpPr>
        <p:spPr>
          <a:xfrm>
            <a:off x="1938528" y="5819059"/>
            <a:ext cx="10349483" cy="1077218"/>
          </a:xfrm>
          <a:prstGeom prst="rect">
            <a:avLst/>
          </a:prstGeom>
          <a:noFill/>
        </p:spPr>
        <p:txBody>
          <a:bodyPr wrap="square">
            <a:spAutoFit/>
          </a:bodyPr>
          <a:lstStyle/>
          <a:p>
            <a:r>
              <a:rPr lang="en-US" sz="1600" b="1" i="0">
                <a:solidFill>
                  <a:srgbClr val="000000"/>
                </a:solidFill>
                <a:effectLst/>
                <a:latin typeface="Calibri" panose="020F0502020204030204" pitchFamily="34" charset="0"/>
              </a:rPr>
              <a:t>Rouge-</a:t>
            </a:r>
            <a:r>
              <a:rPr lang="en-US" sz="1600" b="1" i="0" err="1">
                <a:solidFill>
                  <a:srgbClr val="000000"/>
                </a:solidFill>
                <a:effectLst/>
                <a:latin typeface="Calibri" panose="020F0502020204030204" pitchFamily="34" charset="0"/>
              </a:rPr>
              <a:t>Lsum</a:t>
            </a:r>
            <a:r>
              <a:rPr lang="en-US" sz="1600" b="0" i="0">
                <a:solidFill>
                  <a:srgbClr val="000000"/>
                </a:solidFill>
                <a:effectLst/>
                <a:latin typeface="Calibri" panose="020F0502020204030204" pitchFamily="34" charset="0"/>
              </a:rPr>
              <a:t>: This is similar to the previous metric, Rouge-L, but it is computed over a whole text whereas Rouge-L is obtained by calculating the average over individual sentences. Essentially Rouge-</a:t>
            </a:r>
            <a:r>
              <a:rPr lang="en-US" sz="1600" b="0" i="0" err="1">
                <a:solidFill>
                  <a:srgbClr val="000000"/>
                </a:solidFill>
                <a:effectLst/>
                <a:latin typeface="Calibri" panose="020F0502020204030204" pitchFamily="34" charset="0"/>
              </a:rPr>
              <a:t>Lsum</a:t>
            </a:r>
            <a:r>
              <a:rPr lang="en-US" sz="1600" b="0" i="0">
                <a:solidFill>
                  <a:srgbClr val="000000"/>
                </a:solidFill>
                <a:effectLst/>
                <a:latin typeface="Calibri" panose="020F0502020204030204" pitchFamily="34" charset="0"/>
              </a:rPr>
              <a:t> includes an additional length normalization factor to account for differences in the length of summaries. This factor is based on the length of the reference summary. </a:t>
            </a:r>
            <a:endParaRPr lang="en-US" sz="1600"/>
          </a:p>
        </p:txBody>
      </p:sp>
    </p:spTree>
    <p:extLst>
      <p:ext uri="{BB962C8B-B14F-4D97-AF65-F5344CB8AC3E}">
        <p14:creationId xmlns:p14="http://schemas.microsoft.com/office/powerpoint/2010/main" val="1904403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FDDD-DF65-3E30-42CE-37245C8F7B27}"/>
              </a:ext>
            </a:extLst>
          </p:cNvPr>
          <p:cNvSpPr>
            <a:spLocks noGrp="1"/>
          </p:cNvSpPr>
          <p:nvPr>
            <p:ph type="title"/>
          </p:nvPr>
        </p:nvSpPr>
        <p:spPr/>
        <p:txBody>
          <a:bodyPr/>
          <a:lstStyle/>
          <a:p>
            <a:r>
              <a:rPr lang="en-US"/>
              <a:t>Annexure 4: Original Text for Sample 1: Short Prose or Dialogue – The Paris Vacation</a:t>
            </a:r>
          </a:p>
        </p:txBody>
      </p:sp>
      <p:sp>
        <p:nvSpPr>
          <p:cNvPr id="3" name="Content Placeholder 2">
            <a:extLst>
              <a:ext uri="{FF2B5EF4-FFF2-40B4-BE49-F238E27FC236}">
                <a16:creationId xmlns:a16="http://schemas.microsoft.com/office/drawing/2014/main" id="{F229B007-C727-9226-C2AF-C91DBACD4D67}"/>
              </a:ext>
            </a:extLst>
          </p:cNvPr>
          <p:cNvSpPr>
            <a:spLocks noGrp="1"/>
          </p:cNvSpPr>
          <p:nvPr>
            <p:ph idx="1"/>
          </p:nvPr>
        </p:nvSpPr>
        <p:spPr/>
        <p:txBody>
          <a:bodyPr>
            <a:normAutofit/>
          </a:bodyPr>
          <a:lstStyle/>
          <a:p>
            <a:pPr marL="0" marR="0" indent="0">
              <a:spcBef>
                <a:spcPts val="0"/>
              </a:spcBef>
              <a:spcAft>
                <a:spcPts val="0"/>
              </a:spcAft>
              <a:buNone/>
            </a:pPr>
            <a:r>
              <a:rPr lang="en-US" sz="1900">
                <a:effectLst/>
                <a:latin typeface="Calibri" panose="020F0502020204030204" pitchFamily="34" charset="0"/>
                <a:ea typeface="Calibri" panose="020F0502020204030204" pitchFamily="34" charset="0"/>
                <a:cs typeface="Times New Roman" panose="02020603050405020304" pitchFamily="18" charset="0"/>
              </a:rPr>
              <a:t>#</a:t>
            </a:r>
            <a:r>
              <a:rPr lang="en-US" sz="1800">
                <a:effectLst/>
                <a:latin typeface="Calibri" panose="020F0502020204030204" pitchFamily="34" charset="0"/>
                <a:ea typeface="Calibri" panose="020F0502020204030204" pitchFamily="34" charset="0"/>
                <a:cs typeface="Times New Roman" panose="02020603050405020304" pitchFamily="18" charset="0"/>
              </a:rPr>
              <a:t>Person1#: So, how was your vacation? You went to Paris, didn't you?</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#Person2#: Yeah, with my parents. We just got back on Saturday. It was wonderful!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#Person1#: What sights did you visit?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#Person2#: Well, we saw all the most famous places, the Eiffel Tower, Notre Dame Cathedral... They were so interesting.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#Person1#: Did you take any tours?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#Person2#: Just one - a boat tour on the Seine River.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#Person1#: Wow! That sounds fantastic.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#Person2#: Yeah. It was a great way to see the city.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#Person1#: Did you go to any of the famous art museums?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#Person2#: Yeah. My parents love art, so they spent hours in the museums. But for me, it was pretty boring. I'm just not very interested in paintings.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#Person1#: So, what else did you do?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#Person2#: Well, I guess my favorite thing to do was just to sit in cafes and watch the people. It was really relaxing, and French coffee is terrific. </a:t>
            </a:r>
          </a:p>
          <a:p>
            <a:pPr marL="0" marR="0" indent="0">
              <a:spcBef>
                <a:spcPts val="0"/>
              </a:spcBef>
              <a:spcAft>
                <a:spcPts val="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#Person1#: It sounds like a great vacation to me. But I have work at hand. Hopefully I'll be there one day."</a:t>
            </a:r>
          </a:p>
        </p:txBody>
      </p:sp>
      <p:sp>
        <p:nvSpPr>
          <p:cNvPr id="4" name="Slide Number Placeholder 3">
            <a:extLst>
              <a:ext uri="{FF2B5EF4-FFF2-40B4-BE49-F238E27FC236}">
                <a16:creationId xmlns:a16="http://schemas.microsoft.com/office/drawing/2014/main" id="{E293F8C1-F2AB-A77D-5CD2-3F253C3820FE}"/>
              </a:ext>
            </a:extLst>
          </p:cNvPr>
          <p:cNvSpPr>
            <a:spLocks noGrp="1"/>
          </p:cNvSpPr>
          <p:nvPr>
            <p:ph type="sldNum" sz="quarter" idx="12"/>
          </p:nvPr>
        </p:nvSpPr>
        <p:spPr/>
        <p:txBody>
          <a:bodyPr/>
          <a:lstStyle/>
          <a:p>
            <a:fld id="{A8831879-9304-2C4A-943A-29BF22233FF9}" type="slidenum">
              <a:rPr lang="en-US" smtClean="0"/>
              <a:t>22</a:t>
            </a:fld>
            <a:endParaRPr lang="en-US"/>
          </a:p>
        </p:txBody>
      </p:sp>
    </p:spTree>
    <p:extLst>
      <p:ext uri="{BB962C8B-B14F-4D97-AF65-F5344CB8AC3E}">
        <p14:creationId xmlns:p14="http://schemas.microsoft.com/office/powerpoint/2010/main" val="2160393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FD083-EA85-6E5E-5B56-C59DA499281F}"/>
              </a:ext>
            </a:extLst>
          </p:cNvPr>
          <p:cNvSpPr>
            <a:spLocks noGrp="1"/>
          </p:cNvSpPr>
          <p:nvPr>
            <p:ph type="title"/>
          </p:nvPr>
        </p:nvSpPr>
        <p:spPr>
          <a:xfrm>
            <a:off x="841248" y="256032"/>
            <a:ext cx="10506456" cy="1014984"/>
          </a:xfrm>
        </p:spPr>
        <p:txBody>
          <a:bodyPr anchor="b">
            <a:normAutofit/>
          </a:bodyPr>
          <a:lstStyle/>
          <a:p>
            <a:r>
              <a:rPr lang="en-US"/>
              <a:t>Summarization</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DDDB0B-B60C-0604-76BD-013BCBD7E04D}"/>
              </a:ext>
            </a:extLst>
          </p:cNvPr>
          <p:cNvSpPr>
            <a:spLocks noGrp="1"/>
          </p:cNvSpPr>
          <p:nvPr>
            <p:ph type="sldNum" sz="quarter" idx="12"/>
          </p:nvPr>
        </p:nvSpPr>
        <p:spPr>
          <a:xfrm>
            <a:off x="8873254" y="6356350"/>
            <a:ext cx="2477498" cy="365125"/>
          </a:xfrm>
        </p:spPr>
        <p:txBody>
          <a:bodyPr>
            <a:normAutofit/>
          </a:bodyPr>
          <a:lstStyle/>
          <a:p>
            <a:pPr>
              <a:spcAft>
                <a:spcPts val="600"/>
              </a:spcAft>
            </a:pPr>
            <a:fld id="{A8831879-9304-2C4A-943A-29BF22233FF9}" type="slidenum">
              <a:rPr lang="en-US">
                <a:solidFill>
                  <a:schemeClr val="tx1">
                    <a:lumMod val="50000"/>
                    <a:lumOff val="50000"/>
                  </a:schemeClr>
                </a:solidFill>
              </a:rPr>
              <a:pPr>
                <a:spcAft>
                  <a:spcPts val="600"/>
                </a:spcAft>
              </a:pPr>
              <a:t>3</a:t>
            </a:fld>
            <a:endParaRPr lang="en-US">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871AD6B6-1BD6-B2FF-D551-CB0DA282B689}"/>
              </a:ext>
            </a:extLst>
          </p:cNvPr>
          <p:cNvGraphicFramePr>
            <a:graphicFrameLocks noGrp="1"/>
          </p:cNvGraphicFramePr>
          <p:nvPr>
            <p:ph idx="1"/>
            <p:extLst>
              <p:ext uri="{D42A27DB-BD31-4B8C-83A1-F6EECF244321}">
                <p14:modId xmlns:p14="http://schemas.microsoft.com/office/powerpoint/2010/main" val="125517811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751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26">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 name="Straight Connector 28">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1D51D3A3-7C0A-0608-ECAD-499AD5152687}"/>
              </a:ext>
            </a:extLst>
          </p:cNvPr>
          <p:cNvSpPr>
            <a:spLocks noGrp="1"/>
          </p:cNvSpPr>
          <p:nvPr>
            <p:ph sz="half" idx="2"/>
          </p:nvPr>
        </p:nvSpPr>
        <p:spPr>
          <a:xfrm>
            <a:off x="4491482" y="4007823"/>
            <a:ext cx="3362696" cy="2102498"/>
          </a:xfrm>
        </p:spPr>
        <p:txBody>
          <a:bodyPr>
            <a:normAutofit/>
          </a:bodyPr>
          <a:lstStyle/>
          <a:p>
            <a:pPr marL="0" indent="0">
              <a:buNone/>
            </a:pPr>
            <a:r>
              <a:rPr lang="en-US" sz="1800" b="1" u="sng"/>
              <a:t>EXTRACTIVE  SUMMARY</a:t>
            </a:r>
          </a:p>
          <a:p>
            <a:pPr marL="0" indent="0">
              <a:buNone/>
            </a:pPr>
            <a:r>
              <a:rPr lang="en-US" sz="1800"/>
              <a:t>Speaker 1 and Speaker 2 talked </a:t>
            </a:r>
            <a:r>
              <a:rPr lang="en-US" sz="1800">
                <a:solidFill>
                  <a:srgbClr val="FFC000"/>
                </a:solidFill>
              </a:rPr>
              <a:t>about the project they’re  working on</a:t>
            </a:r>
            <a:r>
              <a:rPr lang="en-US" sz="1800"/>
              <a:t>, and Speaker 2 has </a:t>
            </a:r>
            <a:r>
              <a:rPr lang="en-US" sz="1800">
                <a:solidFill>
                  <a:srgbClr val="FFC000"/>
                </a:solidFill>
              </a:rPr>
              <a:t>a better way to approach it.</a:t>
            </a:r>
          </a:p>
        </p:txBody>
      </p:sp>
      <p:sp>
        <p:nvSpPr>
          <p:cNvPr id="4" name="Slide Number Placeholder 3">
            <a:extLst>
              <a:ext uri="{FF2B5EF4-FFF2-40B4-BE49-F238E27FC236}">
                <a16:creationId xmlns:a16="http://schemas.microsoft.com/office/drawing/2014/main" id="{F035CC76-0484-7812-D8BA-D8BD6A335481}"/>
              </a:ext>
            </a:extLst>
          </p:cNvPr>
          <p:cNvSpPr>
            <a:spLocks noGrp="1"/>
          </p:cNvSpPr>
          <p:nvPr>
            <p:ph type="sldNum" sz="quarter" idx="12"/>
          </p:nvPr>
        </p:nvSpPr>
        <p:spPr>
          <a:xfrm>
            <a:off x="9202366" y="6356350"/>
            <a:ext cx="2151434" cy="365125"/>
          </a:xfrm>
        </p:spPr>
        <p:txBody>
          <a:bodyPr>
            <a:normAutofit/>
          </a:bodyPr>
          <a:lstStyle/>
          <a:p>
            <a:pPr>
              <a:spcAft>
                <a:spcPts val="600"/>
              </a:spcAft>
            </a:pPr>
            <a:fld id="{A8831879-9304-2C4A-943A-29BF22233FF9}" type="slidenum">
              <a:rPr lang="en-US" smtClean="0"/>
              <a:pPr>
                <a:spcAft>
                  <a:spcPts val="600"/>
                </a:spcAft>
              </a:pPr>
              <a:t>4</a:t>
            </a:fld>
            <a:endParaRPr lang="en-US"/>
          </a:p>
        </p:txBody>
      </p:sp>
      <p:pic>
        <p:nvPicPr>
          <p:cNvPr id="26" name="Picture 25" descr="Row of seated people, some writing notes in book on lap">
            <a:extLst>
              <a:ext uri="{FF2B5EF4-FFF2-40B4-BE49-F238E27FC236}">
                <a16:creationId xmlns:a16="http://schemas.microsoft.com/office/drawing/2014/main" id="{E1DE1029-449D-FD49-3F39-F4EAA56C8993}"/>
              </a:ext>
            </a:extLst>
          </p:cNvPr>
          <p:cNvPicPr>
            <a:picLocks noChangeAspect="1"/>
          </p:cNvPicPr>
          <p:nvPr/>
        </p:nvPicPr>
        <p:blipFill>
          <a:blip r:embed="rId4">
            <a:alphaModFix amt="37000"/>
            <a:extLst>
              <a:ext uri="{BEBA8EAE-BF5A-486C-A8C5-ECC9F3942E4B}">
                <a14:imgProps xmlns:a14="http://schemas.microsoft.com/office/drawing/2010/main">
                  <a14:imgLayer r:embed="rId5">
                    <a14:imgEffect>
                      <a14:saturation sat="106000"/>
                    </a14:imgEffect>
                  </a14:imgLayer>
                </a14:imgProps>
              </a:ext>
            </a:extLst>
          </a:blip>
          <a:stretch>
            <a:fillRect/>
          </a:stretch>
        </p:blipFill>
        <p:spPr>
          <a:xfrm>
            <a:off x="-512950" y="-84221"/>
            <a:ext cx="4572000" cy="6942221"/>
          </a:xfrm>
          <a:prstGeom prst="rect">
            <a:avLst/>
          </a:prstGeom>
          <a:effectLst>
            <a:glow>
              <a:schemeClr val="accent1">
                <a:alpha val="91000"/>
              </a:schemeClr>
            </a:glow>
            <a:outerShdw blurRad="50800" dist="50800" dir="5400000" algn="ctr" rotWithShape="0">
              <a:srgbClr val="000000"/>
            </a:outerShdw>
          </a:effectLst>
        </p:spPr>
      </p:pic>
      <p:sp>
        <p:nvSpPr>
          <p:cNvPr id="2" name="Title 1">
            <a:extLst>
              <a:ext uri="{FF2B5EF4-FFF2-40B4-BE49-F238E27FC236}">
                <a16:creationId xmlns:a16="http://schemas.microsoft.com/office/drawing/2014/main" id="{C4D1D184-C8E5-CAB9-9CD4-FD09F4A5AFC9}"/>
              </a:ext>
            </a:extLst>
          </p:cNvPr>
          <p:cNvSpPr>
            <a:spLocks noGrp="1"/>
          </p:cNvSpPr>
          <p:nvPr>
            <p:ph type="title"/>
          </p:nvPr>
        </p:nvSpPr>
        <p:spPr>
          <a:xfrm>
            <a:off x="542695" y="1412488"/>
            <a:ext cx="2899189" cy="4363844"/>
          </a:xfrm>
        </p:spPr>
        <p:txBody>
          <a:bodyPr anchor="t">
            <a:normAutofit/>
          </a:bodyPr>
          <a:lstStyle/>
          <a:p>
            <a:r>
              <a:rPr lang="en-US" sz="4000">
                <a:solidFill>
                  <a:schemeClr val="bg1"/>
                </a:solidFill>
              </a:rPr>
              <a:t>Sample: Extractive vs. Abstractive  </a:t>
            </a:r>
          </a:p>
        </p:txBody>
      </p:sp>
      <p:sp>
        <p:nvSpPr>
          <p:cNvPr id="8" name="Rectangle 7">
            <a:extLst>
              <a:ext uri="{FF2B5EF4-FFF2-40B4-BE49-F238E27FC236}">
                <a16:creationId xmlns:a16="http://schemas.microsoft.com/office/drawing/2014/main" id="{5BF9668E-531D-6170-24FA-5F9D76644011}"/>
              </a:ext>
            </a:extLst>
          </p:cNvPr>
          <p:cNvSpPr/>
          <p:nvPr/>
        </p:nvSpPr>
        <p:spPr>
          <a:xfrm>
            <a:off x="8084152" y="1278265"/>
            <a:ext cx="45719" cy="3791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D7F7C97-1546-4B1E-002F-72997ACBAA0B}"/>
              </a:ext>
            </a:extLst>
          </p:cNvPr>
          <p:cNvSpPr>
            <a:spLocks noGrp="1"/>
          </p:cNvSpPr>
          <p:nvPr>
            <p:ph sz="half" idx="1"/>
          </p:nvPr>
        </p:nvSpPr>
        <p:spPr>
          <a:xfrm>
            <a:off x="4412562" y="447756"/>
            <a:ext cx="7388897" cy="2639394"/>
          </a:xfrm>
        </p:spPr>
        <p:txBody>
          <a:bodyPr vert="horz" lIns="91440" tIns="45720" rIns="91440" bIns="45720" rtlCol="0" anchor="t">
            <a:noAutofit/>
          </a:bodyPr>
          <a:lstStyle/>
          <a:p>
            <a:pPr marL="0" indent="0">
              <a:buNone/>
            </a:pPr>
            <a:r>
              <a:rPr lang="en-US" sz="1800" b="1" u="sng"/>
              <a:t>DIALOGUE</a:t>
            </a:r>
          </a:p>
          <a:p>
            <a:pPr marL="0" indent="0">
              <a:buNone/>
            </a:pPr>
            <a:r>
              <a:rPr lang="en-US" sz="1800"/>
              <a:t>Speaker 1: Hi, How are you doing today?</a:t>
            </a:r>
            <a:endParaRPr lang="en-US" sz="1800">
              <a:cs typeface="Calibri"/>
            </a:endParaRPr>
          </a:p>
          <a:p>
            <a:pPr marL="0" indent="0">
              <a:buNone/>
            </a:pPr>
            <a:r>
              <a:rPr lang="en-US" sz="1800"/>
              <a:t>Speaker 2: I’m doing well, thanks for asking. How about you?</a:t>
            </a:r>
            <a:endParaRPr lang="en-US" sz="1800">
              <a:cs typeface="Calibri"/>
            </a:endParaRPr>
          </a:p>
          <a:p>
            <a:pPr marL="0" indent="0">
              <a:buNone/>
            </a:pPr>
            <a:r>
              <a:rPr lang="en-US" sz="1800"/>
              <a:t>Speaker 1: I’m doing pretty well too. So, what brings you here today?</a:t>
            </a:r>
            <a:endParaRPr lang="en-US" sz="1800">
              <a:cs typeface="Calibri"/>
            </a:endParaRPr>
          </a:p>
          <a:p>
            <a:pPr marL="0" indent="0">
              <a:buNone/>
            </a:pPr>
            <a:r>
              <a:rPr lang="en-US" sz="1800"/>
              <a:t>Speaker 2: I wanted to talk to you </a:t>
            </a:r>
            <a:r>
              <a:rPr lang="en-US" sz="1800">
                <a:solidFill>
                  <a:srgbClr val="FFC000"/>
                </a:solidFill>
              </a:rPr>
              <a:t>about the project we’re working on.</a:t>
            </a:r>
            <a:r>
              <a:rPr lang="en-US" sz="1800"/>
              <a:t> I think there’s </a:t>
            </a:r>
            <a:r>
              <a:rPr lang="en-US" sz="1800">
                <a:solidFill>
                  <a:srgbClr val="FFC000"/>
                </a:solidFill>
              </a:rPr>
              <a:t>a better way to approach it.</a:t>
            </a:r>
            <a:endParaRPr lang="en-US" sz="1800">
              <a:solidFill>
                <a:srgbClr val="FFC000"/>
              </a:solidFill>
              <a:cs typeface="Calibri"/>
            </a:endParaRPr>
          </a:p>
          <a:p>
            <a:pPr marL="0" indent="0">
              <a:buNone/>
            </a:pPr>
            <a:r>
              <a:rPr lang="en-US" sz="1800"/>
              <a:t>Speaker 1: Oh really? Tell me more about what you are thinking. </a:t>
            </a:r>
            <a:endParaRPr lang="en-US" sz="1800">
              <a:cs typeface="Calibri"/>
            </a:endParaRPr>
          </a:p>
          <a:p>
            <a:pPr marL="0" indent="0">
              <a:buNone/>
            </a:pPr>
            <a:endParaRPr lang="en-US" sz="1800"/>
          </a:p>
        </p:txBody>
      </p:sp>
      <p:sp>
        <p:nvSpPr>
          <p:cNvPr id="9" name="Content Placeholder 5">
            <a:extLst>
              <a:ext uri="{FF2B5EF4-FFF2-40B4-BE49-F238E27FC236}">
                <a16:creationId xmlns:a16="http://schemas.microsoft.com/office/drawing/2014/main" id="{202CDBA7-C595-8392-105D-870EA64CC2F4}"/>
              </a:ext>
            </a:extLst>
          </p:cNvPr>
          <p:cNvSpPr txBox="1">
            <a:spLocks/>
          </p:cNvSpPr>
          <p:nvPr/>
        </p:nvSpPr>
        <p:spPr>
          <a:xfrm>
            <a:off x="8286609" y="4007823"/>
            <a:ext cx="3362696" cy="21024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a:t>ABSTRACTIVE  SUMMARY</a:t>
            </a:r>
          </a:p>
          <a:p>
            <a:pPr marL="0" indent="0">
              <a:buFont typeface="Arial" panose="020B0604020202020204" pitchFamily="34" charset="0"/>
              <a:buNone/>
            </a:pPr>
            <a:r>
              <a:rPr lang="en-US" sz="1800">
                <a:solidFill>
                  <a:srgbClr val="00B0F0"/>
                </a:solidFill>
              </a:rPr>
              <a:t>Two colleagues </a:t>
            </a:r>
            <a:r>
              <a:rPr lang="en-US" sz="1800"/>
              <a:t>discussed their project, and Speaker 2 proposed an </a:t>
            </a:r>
            <a:r>
              <a:rPr lang="en-US" sz="1800">
                <a:solidFill>
                  <a:srgbClr val="00B0F0"/>
                </a:solidFill>
              </a:rPr>
              <a:t>alternative approach</a:t>
            </a:r>
            <a:r>
              <a:rPr lang="en-US" sz="1800"/>
              <a:t> that they should take into consideration for the project. </a:t>
            </a:r>
          </a:p>
          <a:p>
            <a:pPr marL="0" indent="0">
              <a:buFont typeface="Arial" panose="020B0604020202020204" pitchFamily="34" charset="0"/>
              <a:buNone/>
            </a:pPr>
            <a:endParaRPr lang="en-US" sz="1800"/>
          </a:p>
          <a:p>
            <a:pPr marL="0" indent="0">
              <a:buFont typeface="Arial" panose="020B0604020202020204" pitchFamily="34" charset="0"/>
              <a:buNone/>
            </a:pPr>
            <a:endParaRPr lang="en-US" sz="1800"/>
          </a:p>
        </p:txBody>
      </p:sp>
      <p:pic>
        <p:nvPicPr>
          <p:cNvPr id="10" name="Picture 9">
            <a:extLst>
              <a:ext uri="{FF2B5EF4-FFF2-40B4-BE49-F238E27FC236}">
                <a16:creationId xmlns:a16="http://schemas.microsoft.com/office/drawing/2014/main" id="{EE1EE3A5-6CEC-0A35-A54E-385C64B316EC}"/>
              </a:ext>
            </a:extLst>
          </p:cNvPr>
          <p:cNvPicPr>
            <a:picLocks noChangeAspect="1"/>
          </p:cNvPicPr>
          <p:nvPr/>
        </p:nvPicPr>
        <p:blipFill>
          <a:blip r:embed="rId6"/>
          <a:stretch>
            <a:fillRect/>
          </a:stretch>
        </p:blipFill>
        <p:spPr>
          <a:xfrm>
            <a:off x="4743690" y="3272158"/>
            <a:ext cx="6250976" cy="446262"/>
          </a:xfrm>
          <a:prstGeom prst="rect">
            <a:avLst/>
          </a:prstGeom>
        </p:spPr>
      </p:pic>
      <p:cxnSp>
        <p:nvCxnSpPr>
          <p:cNvPr id="13" name="Straight Connector 12">
            <a:extLst>
              <a:ext uri="{FF2B5EF4-FFF2-40B4-BE49-F238E27FC236}">
                <a16:creationId xmlns:a16="http://schemas.microsoft.com/office/drawing/2014/main" id="{1A00103B-0771-AD19-43CB-934E077D9F5C}"/>
              </a:ext>
            </a:extLst>
          </p:cNvPr>
          <p:cNvCxnSpPr>
            <a:cxnSpLocks/>
          </p:cNvCxnSpPr>
          <p:nvPr/>
        </p:nvCxnSpPr>
        <p:spPr>
          <a:xfrm>
            <a:off x="7936595" y="4075993"/>
            <a:ext cx="0" cy="196408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5394162"/>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2D4D0-2098-818D-BAB0-47E000CEA98A}"/>
              </a:ext>
            </a:extLst>
          </p:cNvPr>
          <p:cNvSpPr>
            <a:spLocks noGrp="1"/>
          </p:cNvSpPr>
          <p:nvPr>
            <p:ph type="title"/>
          </p:nvPr>
        </p:nvSpPr>
        <p:spPr>
          <a:xfrm>
            <a:off x="838200" y="365125"/>
            <a:ext cx="10515600" cy="1325563"/>
          </a:xfrm>
        </p:spPr>
        <p:txBody>
          <a:bodyPr>
            <a:normAutofit/>
          </a:bodyPr>
          <a:lstStyle/>
          <a:p>
            <a:r>
              <a:rPr lang="en-US" sz="5400"/>
              <a:t>Data </a:t>
            </a:r>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54B09360-4390-6E7A-274E-06C382E8258B}"/>
              </a:ext>
            </a:extLst>
          </p:cNvPr>
          <p:cNvSpPr>
            <a:spLocks noGrp="1"/>
          </p:cNvSpPr>
          <p:nvPr>
            <p:ph type="ftr" sz="quarter" idx="11"/>
          </p:nvPr>
        </p:nvSpPr>
        <p:spPr>
          <a:xfrm>
            <a:off x="4038600" y="5966490"/>
            <a:ext cx="4114800" cy="754985"/>
          </a:xfrm>
        </p:spPr>
        <p:txBody>
          <a:bodyPr>
            <a:normAutofit/>
          </a:bodyPr>
          <a:lstStyle/>
          <a:p>
            <a:pPr>
              <a:lnSpc>
                <a:spcPct val="90000"/>
              </a:lnSpc>
              <a:spcAft>
                <a:spcPts val="600"/>
              </a:spcAft>
            </a:pPr>
            <a:r>
              <a:rPr lang="en-US" sz="800"/>
              <a:t>AMI - Augmented Multi-party Interaction Project, funded by the European Commission. </a:t>
            </a:r>
            <a:endParaRPr lang="en-US"/>
          </a:p>
          <a:p>
            <a:pPr>
              <a:lnSpc>
                <a:spcPct val="90000"/>
              </a:lnSpc>
              <a:spcAft>
                <a:spcPts val="600"/>
              </a:spcAft>
            </a:pPr>
            <a:r>
              <a:rPr lang="en-US" sz="800"/>
              <a:t>ICSI Project - International Computer Science Institute Speech Group, UC Berkley</a:t>
            </a:r>
            <a:endParaRPr lang="en-US">
              <a:cs typeface="Calibri"/>
            </a:endParaRPr>
          </a:p>
          <a:p>
            <a:pPr>
              <a:lnSpc>
                <a:spcPct val="90000"/>
              </a:lnSpc>
              <a:spcAft>
                <a:spcPts val="600"/>
              </a:spcAft>
            </a:pPr>
            <a:r>
              <a:rPr lang="en-US" sz="800"/>
              <a:t>Reference Summary - </a:t>
            </a:r>
            <a:r>
              <a:rPr lang="en-US" sz="800">
                <a:ea typeface="+mn-lt"/>
                <a:cs typeface="+mn-lt"/>
              </a:rPr>
              <a:t>Yale-LILY/</a:t>
            </a:r>
            <a:r>
              <a:rPr lang="en-US" sz="800" err="1">
                <a:ea typeface="+mn-lt"/>
                <a:cs typeface="+mn-lt"/>
              </a:rPr>
              <a:t>QMSum</a:t>
            </a:r>
            <a:r>
              <a:rPr lang="en-US" sz="800">
                <a:ea typeface="+mn-lt"/>
                <a:cs typeface="+mn-lt"/>
              </a:rPr>
              <a:t>: Dataset for NAACL 2021 paper: "</a:t>
            </a:r>
            <a:r>
              <a:rPr lang="en-US" sz="800" err="1">
                <a:ea typeface="+mn-lt"/>
                <a:cs typeface="+mn-lt"/>
              </a:rPr>
              <a:t>QMSum</a:t>
            </a:r>
            <a:r>
              <a:rPr lang="en-US" sz="800">
                <a:ea typeface="+mn-lt"/>
                <a:cs typeface="+mn-lt"/>
              </a:rPr>
              <a:t>: A New Benchmark for Query-based Multi-domain Meeting Summarization" (github.com)</a:t>
            </a:r>
            <a:r>
              <a:rPr lang="en-US" sz="800"/>
              <a:t>  </a:t>
            </a:r>
            <a:endParaRPr lang="en-US"/>
          </a:p>
        </p:txBody>
      </p:sp>
      <p:sp>
        <p:nvSpPr>
          <p:cNvPr id="6" name="Slide Number Placeholder 5">
            <a:extLst>
              <a:ext uri="{FF2B5EF4-FFF2-40B4-BE49-F238E27FC236}">
                <a16:creationId xmlns:a16="http://schemas.microsoft.com/office/drawing/2014/main" id="{BCF7742E-6896-584F-1CCB-CCD2FFD6F5AD}"/>
              </a:ext>
            </a:extLst>
          </p:cNvPr>
          <p:cNvSpPr>
            <a:spLocks noGrp="1"/>
          </p:cNvSpPr>
          <p:nvPr>
            <p:ph type="sldNum" sz="quarter" idx="12"/>
          </p:nvPr>
        </p:nvSpPr>
        <p:spPr>
          <a:xfrm>
            <a:off x="8610600" y="6356350"/>
            <a:ext cx="2743200" cy="365125"/>
          </a:xfrm>
        </p:spPr>
        <p:txBody>
          <a:bodyPr>
            <a:normAutofit/>
          </a:bodyPr>
          <a:lstStyle/>
          <a:p>
            <a:pPr>
              <a:spcAft>
                <a:spcPts val="600"/>
              </a:spcAft>
            </a:pPr>
            <a:fld id="{A8831879-9304-2C4A-943A-29BF22233FF9}" type="slidenum">
              <a:rPr lang="en-US" smtClean="0"/>
              <a:pPr>
                <a:spcAft>
                  <a:spcPts val="600"/>
                </a:spcAft>
              </a:pPr>
              <a:t>5</a:t>
            </a:fld>
            <a:endParaRPr lang="en-US"/>
          </a:p>
        </p:txBody>
      </p:sp>
      <p:graphicFrame>
        <p:nvGraphicFramePr>
          <p:cNvPr id="28" name="Content Placeholder 2">
            <a:extLst>
              <a:ext uri="{FF2B5EF4-FFF2-40B4-BE49-F238E27FC236}">
                <a16:creationId xmlns:a16="http://schemas.microsoft.com/office/drawing/2014/main" id="{137F2033-6A9D-60B0-4060-A3682A739A5C}"/>
              </a:ext>
            </a:extLst>
          </p:cNvPr>
          <p:cNvGraphicFramePr>
            <a:graphicFrameLocks noGrp="1"/>
          </p:cNvGraphicFramePr>
          <p:nvPr>
            <p:ph idx="1"/>
            <p:extLst>
              <p:ext uri="{D42A27DB-BD31-4B8C-83A1-F6EECF244321}">
                <p14:modId xmlns:p14="http://schemas.microsoft.com/office/powerpoint/2010/main" val="48776339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435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BF29C53-B5CC-BB8E-E62D-D99DB8591A39}"/>
              </a:ext>
            </a:extLst>
          </p:cNvPr>
          <p:cNvGrpSpPr/>
          <p:nvPr/>
        </p:nvGrpSpPr>
        <p:grpSpPr>
          <a:xfrm>
            <a:off x="100264" y="-86228"/>
            <a:ext cx="11806852" cy="7146832"/>
            <a:chOff x="100264" y="-86228"/>
            <a:chExt cx="11806852" cy="7146832"/>
          </a:xfrm>
        </p:grpSpPr>
        <p:sp>
          <p:nvSpPr>
            <p:cNvPr id="3" name="Freeform: Shape 47">
              <a:extLst>
                <a:ext uri="{FF2B5EF4-FFF2-40B4-BE49-F238E27FC236}">
                  <a16:creationId xmlns:a16="http://schemas.microsoft.com/office/drawing/2014/main" id="{E4631FD1-7B7E-8C03-6E4D-6A1A3AD87807}"/>
                </a:ext>
              </a:extLst>
            </p:cNvPr>
            <p:cNvSpPr/>
            <p:nvPr/>
          </p:nvSpPr>
          <p:spPr>
            <a:xfrm>
              <a:off x="833827" y="2180746"/>
              <a:ext cx="1898600" cy="554628"/>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rgbClr val="FFC000"/>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Reference Summary</a:t>
              </a:r>
            </a:p>
          </p:txBody>
        </p:sp>
        <p:sp>
          <p:nvSpPr>
            <p:cNvPr id="15" name="Freeform: Shape 14">
              <a:extLst>
                <a:ext uri="{FF2B5EF4-FFF2-40B4-BE49-F238E27FC236}">
                  <a16:creationId xmlns:a16="http://schemas.microsoft.com/office/drawing/2014/main" id="{35C08343-D033-4DB9-A3F4-4BE911D16798}"/>
                </a:ext>
              </a:extLst>
            </p:cNvPr>
            <p:cNvSpPr/>
            <p:nvPr/>
          </p:nvSpPr>
          <p:spPr>
            <a:xfrm>
              <a:off x="812257" y="752430"/>
              <a:ext cx="1920521" cy="686732"/>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tx1"/>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sz="1800" kern="1200">
                  <a:solidFill>
                    <a:srgbClr val="FFFFFF"/>
                  </a:solidFill>
                  <a:latin typeface="Tinos"/>
                  <a:ea typeface="Tinos" panose="020B0604020202020204" charset="0"/>
                  <a:cs typeface="Tinos" panose="020B0604020202020204" charset="0"/>
                </a:rPr>
                <a:t>Data Collection</a:t>
              </a:r>
            </a:p>
          </p:txBody>
        </p:sp>
        <p:sp>
          <p:nvSpPr>
            <p:cNvPr id="69" name="Google Shape;128;p19">
              <a:extLst>
                <a:ext uri="{FF2B5EF4-FFF2-40B4-BE49-F238E27FC236}">
                  <a16:creationId xmlns:a16="http://schemas.microsoft.com/office/drawing/2014/main" id="{EE3F3CFC-100C-4494-8799-BAAE67B4630C}"/>
                </a:ext>
              </a:extLst>
            </p:cNvPr>
            <p:cNvSpPr txBox="1">
              <a:spLocks/>
            </p:cNvSpPr>
            <p:nvPr/>
          </p:nvSpPr>
          <p:spPr>
            <a:xfrm>
              <a:off x="4125283" y="-86228"/>
              <a:ext cx="4159987" cy="824889"/>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
                  <a:srgbClr val="666666"/>
                </a:buClr>
                <a:buSzPts val="1800"/>
                <a:defRPr/>
              </a:pPr>
              <a:r>
                <a:rPr lang="en-US" sz="3200" kern="0">
                  <a:latin typeface="+mj-lt"/>
                  <a:sym typeface="Vidaloka"/>
                </a:rPr>
                <a:t>System Framework</a:t>
              </a:r>
              <a:endParaRPr kumimoji="0" lang="en-US" sz="3200" b="0" i="0" u="none" strike="noStrike" kern="0" cap="none" spc="0" normalizeH="0" baseline="0" noProof="0">
                <a:ln>
                  <a:noFill/>
                </a:ln>
                <a:solidFill>
                  <a:srgbClr val="000000"/>
                </a:solidFill>
                <a:effectLst/>
                <a:uLnTx/>
                <a:uFillTx/>
                <a:latin typeface="+mj-lt"/>
                <a:cs typeface="Arial"/>
                <a:sym typeface="Vidaloka"/>
              </a:endParaRPr>
            </a:p>
          </p:txBody>
        </p:sp>
        <p:sp>
          <p:nvSpPr>
            <p:cNvPr id="97" name="Rectangle 96">
              <a:extLst>
                <a:ext uri="{FF2B5EF4-FFF2-40B4-BE49-F238E27FC236}">
                  <a16:creationId xmlns:a16="http://schemas.microsoft.com/office/drawing/2014/main" id="{B829F001-6BA8-4344-A15C-B314381FDDC7}"/>
                </a:ext>
              </a:extLst>
            </p:cNvPr>
            <p:cNvSpPr/>
            <p:nvPr/>
          </p:nvSpPr>
          <p:spPr>
            <a:xfrm>
              <a:off x="8481411" y="3441731"/>
              <a:ext cx="689612" cy="379656"/>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Tinos" panose="020B0604020202020204" charset="0"/>
                  <a:ea typeface="Tinos" panose="020B0604020202020204" charset="0"/>
                  <a:cs typeface="Tinos" panose="020B0604020202020204" charset="0"/>
                  <a:sym typeface="Arial"/>
                </a:rPr>
                <a:t> </a:t>
              </a:r>
              <a:endParaRPr kumimoji="0" lang="en-US" sz="1867" b="0" i="0" u="none" strike="noStrike" kern="0" cap="none" spc="0" normalizeH="0" baseline="0" noProof="0">
                <a:ln>
                  <a:noFill/>
                </a:ln>
                <a:solidFill>
                  <a:srgbClr val="000000"/>
                </a:solidFill>
                <a:effectLst/>
                <a:uLnTx/>
                <a:uFillTx/>
                <a:latin typeface="Arial"/>
                <a:cs typeface="Arial"/>
                <a:sym typeface="Arial"/>
              </a:endParaRPr>
            </a:p>
          </p:txBody>
        </p:sp>
        <p:sp>
          <p:nvSpPr>
            <p:cNvPr id="39" name="Freeform: Shape 38">
              <a:extLst>
                <a:ext uri="{FF2B5EF4-FFF2-40B4-BE49-F238E27FC236}">
                  <a16:creationId xmlns:a16="http://schemas.microsoft.com/office/drawing/2014/main" id="{D35CD805-4D5E-4999-8AD8-7E35025C7FFC}"/>
                </a:ext>
              </a:extLst>
            </p:cNvPr>
            <p:cNvSpPr/>
            <p:nvPr/>
          </p:nvSpPr>
          <p:spPr>
            <a:xfrm>
              <a:off x="834174" y="3034938"/>
              <a:ext cx="1893691" cy="686732"/>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accent5">
                <a:lumMod val="60000"/>
                <a:lumOff val="40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algn="ctr" defTabSz="1126039">
                <a:lnSpc>
                  <a:spcPct val="90000"/>
                </a:lnSpc>
                <a:spcBef>
                  <a:spcPct val="0"/>
                </a:spcBef>
                <a:spcAft>
                  <a:spcPct val="35000"/>
                </a:spcAft>
                <a:defRPr/>
              </a:pPr>
              <a:r>
                <a:rPr lang="en-US">
                  <a:latin typeface="Tinos"/>
                </a:rPr>
                <a:t>Audio Files </a:t>
              </a:r>
            </a:p>
          </p:txBody>
        </p:sp>
        <p:sp>
          <p:nvSpPr>
            <p:cNvPr id="46" name="Freeform: Shape 45">
              <a:extLst>
                <a:ext uri="{FF2B5EF4-FFF2-40B4-BE49-F238E27FC236}">
                  <a16:creationId xmlns:a16="http://schemas.microsoft.com/office/drawing/2014/main" id="{07DE7908-7F40-404B-AEFE-6CC78F1F76FA}"/>
                </a:ext>
              </a:extLst>
            </p:cNvPr>
            <p:cNvSpPr/>
            <p:nvPr/>
          </p:nvSpPr>
          <p:spPr>
            <a:xfrm>
              <a:off x="3381021" y="1781110"/>
              <a:ext cx="1920520" cy="686732"/>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accent5">
                <a:lumMod val="60000"/>
                <a:lumOff val="40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Transcript</a:t>
              </a:r>
              <a:r>
                <a:rPr lang="en-US">
                  <a:solidFill>
                    <a:srgbClr val="FFFFFF"/>
                  </a:solidFill>
                  <a:latin typeface="Tinos" panose="020B0604020202020204" charset="0"/>
                  <a:ea typeface="Tinos" panose="020B0604020202020204" charset="0"/>
                  <a:cs typeface="Tinos" panose="020B0604020202020204" charset="0"/>
                  <a:sym typeface="Arial"/>
                </a:rPr>
                <a:t>ion of Meeting</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47" name="Freeform: Shape 46">
              <a:extLst>
                <a:ext uri="{FF2B5EF4-FFF2-40B4-BE49-F238E27FC236}">
                  <a16:creationId xmlns:a16="http://schemas.microsoft.com/office/drawing/2014/main" id="{AD19C68B-8E87-4EB3-9204-FE0F746D5DA0}"/>
                </a:ext>
              </a:extLst>
            </p:cNvPr>
            <p:cNvSpPr/>
            <p:nvPr/>
          </p:nvSpPr>
          <p:spPr>
            <a:xfrm>
              <a:off x="3362692" y="4155282"/>
              <a:ext cx="1938849" cy="686732"/>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accent5">
                <a:lumMod val="60000"/>
                <a:lumOff val="40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err="1">
                  <a:ln>
                    <a:noFill/>
                  </a:ln>
                  <a:solidFill>
                    <a:srgbClr val="FFFFFF"/>
                  </a:solidFill>
                  <a:effectLst/>
                  <a:uLnTx/>
                  <a:uFillTx/>
                  <a:latin typeface="Tinos" panose="020B0604020202020204" charset="0"/>
                  <a:ea typeface="Tinos" panose="020B0604020202020204" charset="0"/>
                  <a:cs typeface="Tinos" panose="020B0604020202020204" charset="0"/>
                  <a:sym typeface="Arial"/>
                </a:rPr>
                <a:t>Diarization</a:t>
              </a: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 of Meeting</a:t>
              </a:r>
            </a:p>
          </p:txBody>
        </p:sp>
        <p:sp>
          <p:nvSpPr>
            <p:cNvPr id="48" name="Freeform: Shape 47">
              <a:extLst>
                <a:ext uri="{FF2B5EF4-FFF2-40B4-BE49-F238E27FC236}">
                  <a16:creationId xmlns:a16="http://schemas.microsoft.com/office/drawing/2014/main" id="{2EAC58E0-9D87-4520-864C-AD1CFA1F58B6}"/>
                </a:ext>
              </a:extLst>
            </p:cNvPr>
            <p:cNvSpPr/>
            <p:nvPr/>
          </p:nvSpPr>
          <p:spPr>
            <a:xfrm>
              <a:off x="6157092" y="2954203"/>
              <a:ext cx="1820320" cy="867183"/>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rgbClr val="92D050"/>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Processing </a:t>
              </a:r>
              <a:r>
                <a:rPr lang="en-US">
                  <a:solidFill>
                    <a:srgbClr val="FFFFFF"/>
                  </a:solidFill>
                  <a:latin typeface="Tinos" panose="020B0604020202020204" charset="0"/>
                  <a:ea typeface="Tinos" panose="020B0604020202020204" charset="0"/>
                  <a:cs typeface="Tinos" panose="020B0604020202020204" charset="0"/>
                  <a:sym typeface="Arial"/>
                </a:rPr>
                <a:t>b</a:t>
              </a:r>
              <a:r>
                <a:rPr kumimoji="0" lang="en-US" sz="1800" b="0" i="0" u="none" strike="noStrike" kern="1200" cap="none" spc="0" normalizeH="0" baseline="0" noProof="0" err="1">
                  <a:ln>
                    <a:noFill/>
                  </a:ln>
                  <a:solidFill>
                    <a:srgbClr val="FFFFFF"/>
                  </a:solidFill>
                  <a:effectLst/>
                  <a:uLnTx/>
                  <a:uFillTx/>
                  <a:latin typeface="Tinos" panose="020B0604020202020204" charset="0"/>
                  <a:ea typeface="Tinos" panose="020B0604020202020204" charset="0"/>
                  <a:cs typeface="Tinos" panose="020B0604020202020204" charset="0"/>
                  <a:sym typeface="Arial"/>
                </a:rPr>
                <a:t>efore</a:t>
              </a: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 summarization</a:t>
              </a:r>
            </a:p>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JSON Data</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cxnSp>
          <p:nvCxnSpPr>
            <p:cNvPr id="33" name="Straight Arrow Connector 32">
              <a:extLst>
                <a:ext uri="{FF2B5EF4-FFF2-40B4-BE49-F238E27FC236}">
                  <a16:creationId xmlns:a16="http://schemas.microsoft.com/office/drawing/2014/main" id="{10406CCC-7E66-43D1-8BAA-E6A2EE49E529}"/>
                </a:ext>
              </a:extLst>
            </p:cNvPr>
            <p:cNvCxnSpPr>
              <a:cxnSpLocks/>
            </p:cNvCxnSpPr>
            <p:nvPr/>
          </p:nvCxnSpPr>
          <p:spPr>
            <a:xfrm>
              <a:off x="5812175" y="3291946"/>
              <a:ext cx="33454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4BE8888-DA6E-4039-BA19-46B346CDE0B3}"/>
                </a:ext>
              </a:extLst>
            </p:cNvPr>
            <p:cNvCxnSpPr>
              <a:cxnSpLocks/>
            </p:cNvCxnSpPr>
            <p:nvPr/>
          </p:nvCxnSpPr>
          <p:spPr>
            <a:xfrm>
              <a:off x="1013362" y="5236892"/>
              <a:ext cx="6053973" cy="0"/>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07082F9E-D55C-4BB2-B2BF-0BB970B4CF6F}"/>
                </a:ext>
              </a:extLst>
            </p:cNvPr>
            <p:cNvSpPr txBox="1"/>
            <p:nvPr/>
          </p:nvSpPr>
          <p:spPr>
            <a:xfrm>
              <a:off x="984754" y="5334424"/>
              <a:ext cx="5200510" cy="914400"/>
            </a:xfrm>
            <a:prstGeom prst="rect">
              <a:avLst/>
            </a:prstGeom>
            <a:solidFill>
              <a:schemeClr val="accent5">
                <a:lumMod val="60000"/>
                <a:lumOff val="40000"/>
              </a:schemeClr>
            </a:solidFill>
          </p:spPr>
          <p:txBody>
            <a:bodyPr wrap="square" lIns="91440" tIns="45720" rIns="91440" bIns="45720" rtlCol="0" anchor="ctr">
              <a:sp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lang="en-US" sz="2400" i="1" kern="0">
                  <a:solidFill>
                    <a:srgbClr val="000000"/>
                  </a:solidFill>
                  <a:latin typeface="Tinos"/>
                  <a:ea typeface="Tinos" panose="020B0604020202020204" charset="0"/>
                  <a:cs typeface="Tinos" panose="020B0604020202020204" charset="0"/>
                  <a:sym typeface="Arial"/>
                </a:rPr>
                <a:t>Speech to Text Conversion</a:t>
              </a:r>
            </a:p>
          </p:txBody>
        </p:sp>
        <p:sp>
          <p:nvSpPr>
            <p:cNvPr id="70" name="TextBox 69">
              <a:extLst>
                <a:ext uri="{FF2B5EF4-FFF2-40B4-BE49-F238E27FC236}">
                  <a16:creationId xmlns:a16="http://schemas.microsoft.com/office/drawing/2014/main" id="{4C629E67-4B3B-4270-ACC5-9BA0505A8189}"/>
                </a:ext>
              </a:extLst>
            </p:cNvPr>
            <p:cNvSpPr txBox="1"/>
            <p:nvPr/>
          </p:nvSpPr>
          <p:spPr>
            <a:xfrm>
              <a:off x="6171597" y="5344271"/>
              <a:ext cx="4219148" cy="914400"/>
            </a:xfrm>
            <a:prstGeom prst="rect">
              <a:avLst/>
            </a:prstGeom>
            <a:solidFill>
              <a:schemeClr val="accent1">
                <a:lumMod val="40000"/>
                <a:lumOff val="60000"/>
              </a:schemeClr>
            </a:solidFill>
          </p:spPr>
          <p:txBody>
            <a:bodyPr wrap="square" lIns="91440" tIns="45720" rIns="91440" bIns="45720" rtlCol="0" anchor="ctr">
              <a:sp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US" sz="2400" b="0" i="1" u="none" strike="noStrike" kern="0" cap="none" spc="0" normalizeH="0" baseline="0" noProof="0">
                  <a:ln>
                    <a:noFill/>
                  </a:ln>
                  <a:solidFill>
                    <a:srgbClr val="000000"/>
                  </a:solidFill>
                  <a:effectLst/>
                  <a:uLnTx/>
                  <a:uFillTx/>
                  <a:latin typeface="Tinos"/>
                  <a:ea typeface="Tinos" panose="020B0604020202020204" charset="0"/>
                  <a:cs typeface="Tinos" panose="020B0604020202020204" charset="0"/>
                  <a:sym typeface="Arial"/>
                </a:rPr>
                <a:t>Text Summarization</a:t>
              </a:r>
            </a:p>
          </p:txBody>
        </p:sp>
        <p:pic>
          <p:nvPicPr>
            <p:cNvPr id="75" name="Picture 74" descr="A close up of a sign&#10;&#10;Description generated with high confidence">
              <a:extLst>
                <a:ext uri="{FF2B5EF4-FFF2-40B4-BE49-F238E27FC236}">
                  <a16:creationId xmlns:a16="http://schemas.microsoft.com/office/drawing/2014/main" id="{DCCD718B-3E08-4930-B3D7-C5B2FACC449B}"/>
                </a:ext>
              </a:extLst>
            </p:cNvPr>
            <p:cNvPicPr>
              <a:picLocks noChangeAspect="1"/>
            </p:cNvPicPr>
            <p:nvPr/>
          </p:nvPicPr>
          <p:blipFill>
            <a:blip r:embed="rId4"/>
            <a:stretch>
              <a:fillRect/>
            </a:stretch>
          </p:blipFill>
          <p:spPr>
            <a:xfrm flipV="1">
              <a:off x="8397566" y="1421473"/>
              <a:ext cx="278490" cy="288656"/>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4B388CC3-97F9-4987-8790-6CE0C964E823}"/>
                </a:ext>
              </a:extLst>
            </p:cNvPr>
            <p:cNvPicPr>
              <a:picLocks noChangeAspect="1"/>
            </p:cNvPicPr>
            <p:nvPr/>
          </p:nvPicPr>
          <p:blipFill>
            <a:blip r:embed="rId5"/>
            <a:stretch>
              <a:fillRect/>
            </a:stretch>
          </p:blipFill>
          <p:spPr>
            <a:xfrm>
              <a:off x="9313485" y="858100"/>
              <a:ext cx="407436" cy="407436"/>
            </a:xfrm>
            <a:prstGeom prst="rect">
              <a:avLst/>
            </a:prstGeom>
          </p:spPr>
        </p:pic>
        <p:pic>
          <p:nvPicPr>
            <p:cNvPr id="112" name="Picture 111">
              <a:extLst>
                <a:ext uri="{FF2B5EF4-FFF2-40B4-BE49-F238E27FC236}">
                  <a16:creationId xmlns:a16="http://schemas.microsoft.com/office/drawing/2014/main" id="{5C17B9EA-2D91-414D-BED8-93B393FB8B12}"/>
                </a:ext>
              </a:extLst>
            </p:cNvPr>
            <p:cNvPicPr>
              <a:picLocks noChangeAspect="1"/>
            </p:cNvPicPr>
            <p:nvPr/>
          </p:nvPicPr>
          <p:blipFill>
            <a:blip r:embed="rId6"/>
            <a:stretch>
              <a:fillRect/>
            </a:stretch>
          </p:blipFill>
          <p:spPr>
            <a:xfrm>
              <a:off x="8817185" y="1349378"/>
              <a:ext cx="450222" cy="468480"/>
            </a:xfrm>
            <a:prstGeom prst="rect">
              <a:avLst/>
            </a:prstGeom>
          </p:spPr>
        </p:pic>
        <p:sp>
          <p:nvSpPr>
            <p:cNvPr id="101" name="Cloud 100">
              <a:extLst>
                <a:ext uri="{FF2B5EF4-FFF2-40B4-BE49-F238E27FC236}">
                  <a16:creationId xmlns:a16="http://schemas.microsoft.com/office/drawing/2014/main" id="{4B60FCD1-822F-42AF-9C06-6FC346DBF22D}"/>
                </a:ext>
              </a:extLst>
            </p:cNvPr>
            <p:cNvSpPr/>
            <p:nvPr/>
          </p:nvSpPr>
          <p:spPr>
            <a:xfrm>
              <a:off x="9856403" y="523610"/>
              <a:ext cx="2050713" cy="1393361"/>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3" name="Picture 102" descr="A close up of a logo&#10;&#10;Description generated with very high confidence">
              <a:extLst>
                <a:ext uri="{FF2B5EF4-FFF2-40B4-BE49-F238E27FC236}">
                  <a16:creationId xmlns:a16="http://schemas.microsoft.com/office/drawing/2014/main" id="{D78B8ABB-4DD8-4D35-8E4D-9F5C1C1C2468}"/>
                </a:ext>
              </a:extLst>
            </p:cNvPr>
            <p:cNvPicPr>
              <a:picLocks noChangeAspect="1"/>
            </p:cNvPicPr>
            <p:nvPr/>
          </p:nvPicPr>
          <p:blipFill>
            <a:blip r:embed="rId7"/>
            <a:stretch>
              <a:fillRect/>
            </a:stretch>
          </p:blipFill>
          <p:spPr>
            <a:xfrm>
              <a:off x="10066361" y="1046104"/>
              <a:ext cx="870029" cy="870029"/>
            </a:xfrm>
            <a:prstGeom prst="rect">
              <a:avLst/>
            </a:prstGeom>
          </p:spPr>
        </p:pic>
        <p:pic>
          <p:nvPicPr>
            <p:cNvPr id="105" name="Picture 104">
              <a:extLst>
                <a:ext uri="{FF2B5EF4-FFF2-40B4-BE49-F238E27FC236}">
                  <a16:creationId xmlns:a16="http://schemas.microsoft.com/office/drawing/2014/main" id="{23A509F2-802E-4289-9A5B-35D05E6A5303}"/>
                </a:ext>
              </a:extLst>
            </p:cNvPr>
            <p:cNvPicPr>
              <a:picLocks noChangeAspect="1"/>
            </p:cNvPicPr>
            <p:nvPr/>
          </p:nvPicPr>
          <p:blipFill>
            <a:blip r:embed="rId8"/>
            <a:stretch>
              <a:fillRect/>
            </a:stretch>
          </p:blipFill>
          <p:spPr>
            <a:xfrm>
              <a:off x="10718214" y="1061818"/>
              <a:ext cx="590949" cy="491226"/>
            </a:xfrm>
            <a:prstGeom prst="rect">
              <a:avLst/>
            </a:prstGeom>
          </p:spPr>
        </p:pic>
        <p:cxnSp>
          <p:nvCxnSpPr>
            <p:cNvPr id="50" name="Straight Arrow Connector 49">
              <a:extLst>
                <a:ext uri="{FF2B5EF4-FFF2-40B4-BE49-F238E27FC236}">
                  <a16:creationId xmlns:a16="http://schemas.microsoft.com/office/drawing/2014/main" id="{CC48A860-FA7D-45B2-B400-C82089744EE4}"/>
                </a:ext>
              </a:extLst>
            </p:cNvPr>
            <p:cNvCxnSpPr>
              <a:cxnSpLocks/>
            </p:cNvCxnSpPr>
            <p:nvPr/>
          </p:nvCxnSpPr>
          <p:spPr>
            <a:xfrm flipH="1">
              <a:off x="2460177" y="2029802"/>
              <a:ext cx="11038" cy="10444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4" name="Freeform: Shape 93">
              <a:extLst>
                <a:ext uri="{FF2B5EF4-FFF2-40B4-BE49-F238E27FC236}">
                  <a16:creationId xmlns:a16="http://schemas.microsoft.com/office/drawing/2014/main" id="{2665BE42-5C4C-5C4C-A068-7E6B95F2CEA2}"/>
                </a:ext>
              </a:extLst>
            </p:cNvPr>
            <p:cNvSpPr/>
            <p:nvPr/>
          </p:nvSpPr>
          <p:spPr>
            <a:xfrm rot="16200000">
              <a:off x="9239074" y="3669519"/>
              <a:ext cx="1882726" cy="420615"/>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accent2">
                <a:lumMod val="50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Summary</a:t>
              </a:r>
            </a:p>
          </p:txBody>
        </p:sp>
        <p:sp>
          <p:nvSpPr>
            <p:cNvPr id="2" name="TextBox 1">
              <a:extLst>
                <a:ext uri="{FF2B5EF4-FFF2-40B4-BE49-F238E27FC236}">
                  <a16:creationId xmlns:a16="http://schemas.microsoft.com/office/drawing/2014/main" id="{201C357E-791B-C95F-8505-49C40481CF07}"/>
                </a:ext>
              </a:extLst>
            </p:cNvPr>
            <p:cNvSpPr txBox="1"/>
            <p:nvPr/>
          </p:nvSpPr>
          <p:spPr>
            <a:xfrm>
              <a:off x="100264" y="1676494"/>
              <a:ext cx="7094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cs typeface="Calibri"/>
                </a:rPr>
                <a:t>AMI</a:t>
              </a:r>
            </a:p>
            <a:p>
              <a:r>
                <a:rPr lang="en-US" sz="1600" b="1">
                  <a:cs typeface="Calibri"/>
                </a:rPr>
                <a:t>ICSI </a:t>
              </a:r>
            </a:p>
          </p:txBody>
        </p:sp>
        <p:pic>
          <p:nvPicPr>
            <p:cNvPr id="8" name="Picture 7" descr="A picture containing text, sign, clock&#10;&#10;Description automatically generated">
              <a:extLst>
                <a:ext uri="{FF2B5EF4-FFF2-40B4-BE49-F238E27FC236}">
                  <a16:creationId xmlns:a16="http://schemas.microsoft.com/office/drawing/2014/main" id="{B292649A-93BB-BA50-52EF-06C90A1A0309}"/>
                </a:ext>
              </a:extLst>
            </p:cNvPr>
            <p:cNvPicPr>
              <a:picLocks noChangeAspect="1"/>
            </p:cNvPicPr>
            <p:nvPr/>
          </p:nvPicPr>
          <p:blipFill>
            <a:blip r:embed="rId9"/>
            <a:stretch>
              <a:fillRect/>
            </a:stretch>
          </p:blipFill>
          <p:spPr>
            <a:xfrm>
              <a:off x="130397" y="3117633"/>
              <a:ext cx="502491" cy="502491"/>
            </a:xfrm>
            <a:prstGeom prst="rect">
              <a:avLst/>
            </a:prstGeom>
          </p:spPr>
        </p:pic>
        <p:pic>
          <p:nvPicPr>
            <p:cNvPr id="6" name="Picture 5" descr="Icon&#10;&#10;Description automatically generated">
              <a:extLst>
                <a:ext uri="{FF2B5EF4-FFF2-40B4-BE49-F238E27FC236}">
                  <a16:creationId xmlns:a16="http://schemas.microsoft.com/office/drawing/2014/main" id="{B7EB43DF-119E-D209-0948-31B990CF3191}"/>
                </a:ext>
              </a:extLst>
            </p:cNvPr>
            <p:cNvPicPr>
              <a:picLocks noChangeAspect="1"/>
            </p:cNvPicPr>
            <p:nvPr/>
          </p:nvPicPr>
          <p:blipFill>
            <a:blip r:embed="rId10"/>
            <a:stretch>
              <a:fillRect/>
            </a:stretch>
          </p:blipFill>
          <p:spPr>
            <a:xfrm>
              <a:off x="10093413" y="793225"/>
              <a:ext cx="503039" cy="503039"/>
            </a:xfrm>
            <a:prstGeom prst="rect">
              <a:avLst/>
            </a:prstGeom>
          </p:spPr>
        </p:pic>
        <p:pic>
          <p:nvPicPr>
            <p:cNvPr id="9" name="Picture 8" descr="Logo, icon&#10;&#10;Description automatically generated">
              <a:extLst>
                <a:ext uri="{FF2B5EF4-FFF2-40B4-BE49-F238E27FC236}">
                  <a16:creationId xmlns:a16="http://schemas.microsoft.com/office/drawing/2014/main" id="{706C8265-722F-484E-8612-9FEE826D41E8}"/>
                </a:ext>
              </a:extLst>
            </p:cNvPr>
            <p:cNvPicPr>
              <a:picLocks noChangeAspect="1"/>
            </p:cNvPicPr>
            <p:nvPr/>
          </p:nvPicPr>
          <p:blipFill>
            <a:blip r:embed="rId11"/>
            <a:stretch>
              <a:fillRect/>
            </a:stretch>
          </p:blipFill>
          <p:spPr>
            <a:xfrm>
              <a:off x="11302249" y="841054"/>
              <a:ext cx="383894" cy="383894"/>
            </a:xfrm>
            <a:prstGeom prst="rect">
              <a:avLst/>
            </a:prstGeom>
          </p:spPr>
        </p:pic>
        <p:sp>
          <p:nvSpPr>
            <p:cNvPr id="10" name="TextBox 9">
              <a:extLst>
                <a:ext uri="{FF2B5EF4-FFF2-40B4-BE49-F238E27FC236}">
                  <a16:creationId xmlns:a16="http://schemas.microsoft.com/office/drawing/2014/main" id="{DBB5070C-583B-A384-1E8B-48DBA78CF544}"/>
                </a:ext>
              </a:extLst>
            </p:cNvPr>
            <p:cNvSpPr txBox="1"/>
            <p:nvPr/>
          </p:nvSpPr>
          <p:spPr>
            <a:xfrm>
              <a:off x="4020884" y="1161738"/>
              <a:ext cx="16173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cs typeface="Calibri"/>
                </a:rPr>
                <a:t>Open AI</a:t>
              </a:r>
            </a:p>
            <a:p>
              <a:r>
                <a:rPr lang="en-US" sz="1600" b="1">
                  <a:cs typeface="Calibri"/>
                </a:rPr>
                <a:t>Whisper</a:t>
              </a:r>
            </a:p>
          </p:txBody>
        </p:sp>
        <p:pic>
          <p:nvPicPr>
            <p:cNvPr id="1026" name="Picture 2" descr="OpenAI open-sources Whisper, a multilingual speech recognition system |  TechCrunch">
              <a:extLst>
                <a:ext uri="{FF2B5EF4-FFF2-40B4-BE49-F238E27FC236}">
                  <a16:creationId xmlns:a16="http://schemas.microsoft.com/office/drawing/2014/main" id="{70A4561E-14E2-2D4B-75D5-0738A7C18FF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0218" t="21243" r="30395" b="21926"/>
            <a:stretch/>
          </p:blipFill>
          <p:spPr bwMode="auto">
            <a:xfrm>
              <a:off x="3502819" y="1259267"/>
              <a:ext cx="448686" cy="4387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6BA63B5-F162-F686-2746-5260D1AF2691}"/>
                </a:ext>
              </a:extLst>
            </p:cNvPr>
            <p:cNvSpPr txBox="1"/>
            <p:nvPr/>
          </p:nvSpPr>
          <p:spPr>
            <a:xfrm>
              <a:off x="3464434" y="3762940"/>
              <a:ext cx="19205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cs typeface="Calibri"/>
                </a:rPr>
                <a:t>Pyannote</a:t>
              </a:r>
              <a:endParaRPr lang="en-US" sz="1600" b="1">
                <a:cs typeface="Calibri"/>
              </a:endParaRPr>
            </a:p>
          </p:txBody>
        </p:sp>
        <p:cxnSp>
          <p:nvCxnSpPr>
            <p:cNvPr id="7" name="Straight Arrow Connector 6">
              <a:extLst>
                <a:ext uri="{FF2B5EF4-FFF2-40B4-BE49-F238E27FC236}">
                  <a16:creationId xmlns:a16="http://schemas.microsoft.com/office/drawing/2014/main" id="{04DB3622-7A43-DE1B-2D8D-A90F6A6DEFF0}"/>
                </a:ext>
              </a:extLst>
            </p:cNvPr>
            <p:cNvCxnSpPr>
              <a:cxnSpLocks/>
            </p:cNvCxnSpPr>
            <p:nvPr/>
          </p:nvCxnSpPr>
          <p:spPr>
            <a:xfrm>
              <a:off x="3073107" y="2125608"/>
              <a:ext cx="3079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777043E-4E0C-853C-DE5E-E4FD9BF7C4AD}"/>
                </a:ext>
              </a:extLst>
            </p:cNvPr>
            <p:cNvCxnSpPr>
              <a:cxnSpLocks/>
            </p:cNvCxnSpPr>
            <p:nvPr/>
          </p:nvCxnSpPr>
          <p:spPr>
            <a:xfrm>
              <a:off x="3091953" y="4505620"/>
              <a:ext cx="30730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114A96C7-93AA-0A0D-1595-8022EB97FAE5}"/>
                </a:ext>
              </a:extLst>
            </p:cNvPr>
            <p:cNvCxnSpPr>
              <a:cxnSpLocks/>
            </p:cNvCxnSpPr>
            <p:nvPr/>
          </p:nvCxnSpPr>
          <p:spPr>
            <a:xfrm>
              <a:off x="3062069" y="2124476"/>
              <a:ext cx="13845" cy="2381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015710-17EA-62BE-290C-D3AE3CB9A3DF}"/>
                </a:ext>
              </a:extLst>
            </p:cNvPr>
            <p:cNvCxnSpPr>
              <a:cxnSpLocks/>
            </p:cNvCxnSpPr>
            <p:nvPr/>
          </p:nvCxnSpPr>
          <p:spPr>
            <a:xfrm>
              <a:off x="2744774" y="3368878"/>
              <a:ext cx="3311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lowchart: Connector 82">
              <a:extLst>
                <a:ext uri="{FF2B5EF4-FFF2-40B4-BE49-F238E27FC236}">
                  <a16:creationId xmlns:a16="http://schemas.microsoft.com/office/drawing/2014/main" id="{A1DDB4F3-D44A-4661-7275-8C38069D48AF}"/>
                </a:ext>
              </a:extLst>
            </p:cNvPr>
            <p:cNvSpPr/>
            <p:nvPr/>
          </p:nvSpPr>
          <p:spPr>
            <a:xfrm>
              <a:off x="5508476" y="3090199"/>
              <a:ext cx="376803" cy="38918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1" name="Straight Connector 20">
              <a:extLst>
                <a:ext uri="{FF2B5EF4-FFF2-40B4-BE49-F238E27FC236}">
                  <a16:creationId xmlns:a16="http://schemas.microsoft.com/office/drawing/2014/main" id="{5D4E7E0E-5589-27D2-55EA-DF2B5B907E15}"/>
                </a:ext>
              </a:extLst>
            </p:cNvPr>
            <p:cNvCxnSpPr>
              <a:cxnSpLocks/>
            </p:cNvCxnSpPr>
            <p:nvPr/>
          </p:nvCxnSpPr>
          <p:spPr>
            <a:xfrm>
              <a:off x="5261627" y="2140487"/>
              <a:ext cx="4358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832162-919B-C932-4176-2D0171E92EE8}"/>
                </a:ext>
              </a:extLst>
            </p:cNvPr>
            <p:cNvCxnSpPr>
              <a:cxnSpLocks/>
            </p:cNvCxnSpPr>
            <p:nvPr/>
          </p:nvCxnSpPr>
          <p:spPr>
            <a:xfrm>
              <a:off x="5268648" y="4517976"/>
              <a:ext cx="4358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AA86A3-B8DC-6CD8-C144-244DC036B179}"/>
                </a:ext>
              </a:extLst>
            </p:cNvPr>
            <p:cNvCxnSpPr>
              <a:cxnSpLocks/>
            </p:cNvCxnSpPr>
            <p:nvPr/>
          </p:nvCxnSpPr>
          <p:spPr>
            <a:xfrm>
              <a:off x="5690690" y="2135044"/>
              <a:ext cx="13845" cy="2381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8318B02-7AD1-2034-8B43-1F86802226C7}"/>
                </a:ext>
              </a:extLst>
            </p:cNvPr>
            <p:cNvCxnSpPr>
              <a:cxnSpLocks/>
            </p:cNvCxnSpPr>
            <p:nvPr/>
          </p:nvCxnSpPr>
          <p:spPr>
            <a:xfrm>
              <a:off x="1013362" y="2715818"/>
              <a:ext cx="0" cy="254491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08EB165-10A5-2A2B-803E-8B1231258A7C}"/>
                </a:ext>
              </a:extLst>
            </p:cNvPr>
            <p:cNvSpPr txBox="1"/>
            <p:nvPr/>
          </p:nvSpPr>
          <p:spPr>
            <a:xfrm>
              <a:off x="4575725" y="3096114"/>
              <a:ext cx="1319322" cy="338554"/>
            </a:xfrm>
            <a:prstGeom prst="rect">
              <a:avLst/>
            </a:prstGeom>
            <a:noFill/>
          </p:spPr>
          <p:txBody>
            <a:bodyPr wrap="square">
              <a:spAutoFit/>
            </a:bodyPr>
            <a:lstStyle/>
            <a:p>
              <a:r>
                <a:rPr lang="en-US" sz="1600">
                  <a:solidFill>
                    <a:srgbClr val="000000"/>
                  </a:solidFill>
                  <a:effectLst/>
                </a:rPr>
                <a:t>Combine</a:t>
              </a:r>
              <a:endParaRPr lang="en-US" sz="1600"/>
            </a:p>
          </p:txBody>
        </p:sp>
        <p:pic>
          <p:nvPicPr>
            <p:cNvPr id="34" name="Picture 6" descr="Pandas drop column - How to Pandas drop multiple columns ?">
              <a:extLst>
                <a:ext uri="{FF2B5EF4-FFF2-40B4-BE49-F238E27FC236}">
                  <a16:creationId xmlns:a16="http://schemas.microsoft.com/office/drawing/2014/main" id="{7093E2B9-E9F7-A212-2250-7FC012C0FE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51154" y="1306928"/>
              <a:ext cx="406515" cy="4325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logo&#10;&#10;Description generated with very high confidence">
              <a:extLst>
                <a:ext uri="{FF2B5EF4-FFF2-40B4-BE49-F238E27FC236}">
                  <a16:creationId xmlns:a16="http://schemas.microsoft.com/office/drawing/2014/main" id="{4CEA8CCA-8ED9-E491-EF0B-505173DF3756}"/>
                </a:ext>
              </a:extLst>
            </p:cNvPr>
            <p:cNvPicPr>
              <a:picLocks noChangeAspect="1"/>
            </p:cNvPicPr>
            <p:nvPr/>
          </p:nvPicPr>
          <p:blipFill>
            <a:blip r:embed="rId7"/>
            <a:stretch>
              <a:fillRect/>
            </a:stretch>
          </p:blipFill>
          <p:spPr>
            <a:xfrm>
              <a:off x="2852257" y="6153234"/>
              <a:ext cx="927162" cy="907370"/>
            </a:xfrm>
            <a:prstGeom prst="rect">
              <a:avLst/>
            </a:prstGeom>
          </p:spPr>
        </p:pic>
        <p:sp>
          <p:nvSpPr>
            <p:cNvPr id="16" name="Freeform: Shape 47">
              <a:extLst>
                <a:ext uri="{FF2B5EF4-FFF2-40B4-BE49-F238E27FC236}">
                  <a16:creationId xmlns:a16="http://schemas.microsoft.com/office/drawing/2014/main" id="{83427446-27B3-73FD-F7C8-91428717C518}"/>
                </a:ext>
              </a:extLst>
            </p:cNvPr>
            <p:cNvSpPr/>
            <p:nvPr/>
          </p:nvSpPr>
          <p:spPr>
            <a:xfrm>
              <a:off x="6166700" y="4046224"/>
              <a:ext cx="1820320" cy="686732"/>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rgbClr val="FFC000"/>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Reference Summary</a:t>
              </a:r>
            </a:p>
          </p:txBody>
        </p:sp>
        <p:cxnSp>
          <p:nvCxnSpPr>
            <p:cNvPr id="30" name="Straight Arrow Connector 29">
              <a:extLst>
                <a:ext uri="{FF2B5EF4-FFF2-40B4-BE49-F238E27FC236}">
                  <a16:creationId xmlns:a16="http://schemas.microsoft.com/office/drawing/2014/main" id="{A144C2CC-0E36-FF88-71EF-3125AEBD0745}"/>
                </a:ext>
              </a:extLst>
            </p:cNvPr>
            <p:cNvCxnSpPr>
              <a:cxnSpLocks/>
            </p:cNvCxnSpPr>
            <p:nvPr/>
          </p:nvCxnSpPr>
          <p:spPr>
            <a:xfrm flipV="1">
              <a:off x="7067335" y="4720274"/>
              <a:ext cx="0" cy="5166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084DC58-F705-7616-FEF4-5A9B1F778C62}"/>
                </a:ext>
              </a:extLst>
            </p:cNvPr>
            <p:cNvCxnSpPr>
              <a:cxnSpLocks/>
            </p:cNvCxnSpPr>
            <p:nvPr/>
          </p:nvCxnSpPr>
          <p:spPr>
            <a:xfrm>
              <a:off x="7967236" y="3316091"/>
              <a:ext cx="34438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39A3C15D-F072-F97A-724B-184DDE64BBF0}"/>
                </a:ext>
              </a:extLst>
            </p:cNvPr>
            <p:cNvCxnSpPr>
              <a:cxnSpLocks/>
            </p:cNvCxnSpPr>
            <p:nvPr/>
          </p:nvCxnSpPr>
          <p:spPr>
            <a:xfrm>
              <a:off x="7967236" y="4389590"/>
              <a:ext cx="34438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2" name="Freeform: Shape 93">
              <a:extLst>
                <a:ext uri="{FF2B5EF4-FFF2-40B4-BE49-F238E27FC236}">
                  <a16:creationId xmlns:a16="http://schemas.microsoft.com/office/drawing/2014/main" id="{84C894D0-6C6C-2AF5-4DEF-63ADF2A66458}"/>
                </a:ext>
              </a:extLst>
            </p:cNvPr>
            <p:cNvSpPr/>
            <p:nvPr/>
          </p:nvSpPr>
          <p:spPr>
            <a:xfrm>
              <a:off x="8311616" y="2944227"/>
              <a:ext cx="1440756" cy="1853276"/>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accent1"/>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Transfer Learning</a:t>
              </a:r>
            </a:p>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BART</a:t>
              </a:r>
              <a:endParaRPr lang="en-US">
                <a:solidFill>
                  <a:srgbClr val="FFFFFF"/>
                </a:solidFill>
                <a:latin typeface="Tinos" panose="020B0604020202020204" charset="0"/>
                <a:ea typeface="Tinos" panose="020B0604020202020204" charset="0"/>
                <a:cs typeface="Tinos" panose="020B0604020202020204" charset="0"/>
                <a:sym typeface="Arial"/>
              </a:endParaRPr>
            </a:p>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Summarization Model</a:t>
              </a:r>
            </a:p>
          </p:txBody>
        </p:sp>
        <p:pic>
          <p:nvPicPr>
            <p:cNvPr id="56" name="Picture 55" descr="Logo, icon&#10;&#10;Description automatically generated">
              <a:extLst>
                <a:ext uri="{FF2B5EF4-FFF2-40B4-BE49-F238E27FC236}">
                  <a16:creationId xmlns:a16="http://schemas.microsoft.com/office/drawing/2014/main" id="{79A835B4-79F9-6E64-A5DA-21FCD480FF77}"/>
                </a:ext>
              </a:extLst>
            </p:cNvPr>
            <p:cNvPicPr>
              <a:picLocks noChangeAspect="1"/>
            </p:cNvPicPr>
            <p:nvPr/>
          </p:nvPicPr>
          <p:blipFill>
            <a:blip r:embed="rId11"/>
            <a:stretch>
              <a:fillRect/>
            </a:stretch>
          </p:blipFill>
          <p:spPr>
            <a:xfrm>
              <a:off x="7220988" y="6358086"/>
              <a:ext cx="459707" cy="449811"/>
            </a:xfrm>
            <a:prstGeom prst="rect">
              <a:avLst/>
            </a:prstGeom>
          </p:spPr>
        </p:pic>
        <p:pic>
          <p:nvPicPr>
            <p:cNvPr id="57" name="Picture 56" descr="Icon&#10;&#10;Description automatically generated">
              <a:extLst>
                <a:ext uri="{FF2B5EF4-FFF2-40B4-BE49-F238E27FC236}">
                  <a16:creationId xmlns:a16="http://schemas.microsoft.com/office/drawing/2014/main" id="{D350BB06-52B1-2D39-9B01-8B939E8D5F01}"/>
                </a:ext>
              </a:extLst>
            </p:cNvPr>
            <p:cNvPicPr>
              <a:picLocks noChangeAspect="1"/>
            </p:cNvPicPr>
            <p:nvPr/>
          </p:nvPicPr>
          <p:blipFill>
            <a:blip r:embed="rId10"/>
            <a:stretch>
              <a:fillRect/>
            </a:stretch>
          </p:blipFill>
          <p:spPr>
            <a:xfrm>
              <a:off x="7688180" y="6320737"/>
              <a:ext cx="524920" cy="534816"/>
            </a:xfrm>
            <a:prstGeom prst="rect">
              <a:avLst/>
            </a:prstGeom>
          </p:spPr>
        </p:pic>
        <p:cxnSp>
          <p:nvCxnSpPr>
            <p:cNvPr id="58" name="Straight Arrow Connector 57">
              <a:extLst>
                <a:ext uri="{FF2B5EF4-FFF2-40B4-BE49-F238E27FC236}">
                  <a16:creationId xmlns:a16="http://schemas.microsoft.com/office/drawing/2014/main" id="{B021163C-868E-A90E-5E32-1F5709A01129}"/>
                </a:ext>
              </a:extLst>
            </p:cNvPr>
            <p:cNvCxnSpPr>
              <a:cxnSpLocks/>
            </p:cNvCxnSpPr>
            <p:nvPr/>
          </p:nvCxnSpPr>
          <p:spPr>
            <a:xfrm>
              <a:off x="9752372" y="3821387"/>
              <a:ext cx="2066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CCC0524-2EB9-7889-6499-5921CC698BA8}"/>
                </a:ext>
              </a:extLst>
            </p:cNvPr>
            <p:cNvSpPr txBox="1"/>
            <p:nvPr/>
          </p:nvSpPr>
          <p:spPr>
            <a:xfrm>
              <a:off x="10390745" y="5344896"/>
              <a:ext cx="1454561" cy="914400"/>
            </a:xfrm>
            <a:prstGeom prst="rect">
              <a:avLst/>
            </a:prstGeom>
            <a:solidFill>
              <a:srgbClr val="FFA8D2"/>
            </a:solidFill>
          </p:spPr>
          <p:txBody>
            <a:bodyPr wrap="square" lIns="91440" tIns="45720" rIns="91440" bIns="45720" rtlCol="0" anchor="ctr">
              <a:sp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lang="en-US" sz="2400" i="1" kern="0">
                  <a:solidFill>
                    <a:srgbClr val="000000"/>
                  </a:solidFill>
                  <a:latin typeface="Tinos"/>
                  <a:ea typeface="Tinos" panose="020B0604020202020204" charset="0"/>
                  <a:cs typeface="Tinos" panose="020B0604020202020204" charset="0"/>
                  <a:sym typeface="Arial"/>
                </a:rPr>
                <a:t>User Interface</a:t>
              </a:r>
              <a:endParaRPr lang="en-US" sz="2400" i="1" kern="0">
                <a:solidFill>
                  <a:srgbClr val="000000"/>
                </a:solidFill>
                <a:latin typeface="Tinos"/>
                <a:ea typeface="Tinos" panose="020B0604020202020204" charset="0"/>
                <a:cs typeface="Tinos" panose="020B0604020202020204" charset="0"/>
              </a:endParaRPr>
            </a:p>
          </p:txBody>
        </p:sp>
        <p:sp>
          <p:nvSpPr>
            <p:cNvPr id="71" name="Freeform: Shape 93">
              <a:extLst>
                <a:ext uri="{FF2B5EF4-FFF2-40B4-BE49-F238E27FC236}">
                  <a16:creationId xmlns:a16="http://schemas.microsoft.com/office/drawing/2014/main" id="{9583D0E5-8672-08B7-8691-C0F500BF9EDD}"/>
                </a:ext>
              </a:extLst>
            </p:cNvPr>
            <p:cNvSpPr/>
            <p:nvPr/>
          </p:nvSpPr>
          <p:spPr>
            <a:xfrm>
              <a:off x="10565058" y="2957657"/>
              <a:ext cx="1305745" cy="1853276"/>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rgbClr val="7030A0"/>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Django</a:t>
              </a:r>
            </a:p>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Framework</a:t>
              </a:r>
            </a:p>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Website</a:t>
              </a:r>
            </a:p>
          </p:txBody>
        </p:sp>
        <p:cxnSp>
          <p:nvCxnSpPr>
            <p:cNvPr id="72" name="Straight Arrow Connector 71">
              <a:extLst>
                <a:ext uri="{FF2B5EF4-FFF2-40B4-BE49-F238E27FC236}">
                  <a16:creationId xmlns:a16="http://schemas.microsoft.com/office/drawing/2014/main" id="{71C196A2-98B0-4CEA-16AB-CE10AF56EE88}"/>
                </a:ext>
              </a:extLst>
            </p:cNvPr>
            <p:cNvCxnSpPr>
              <a:cxnSpLocks/>
            </p:cNvCxnSpPr>
            <p:nvPr/>
          </p:nvCxnSpPr>
          <p:spPr>
            <a:xfrm>
              <a:off x="10361884" y="3857860"/>
              <a:ext cx="227759"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1028" name="Picture 4" descr="Best Django Blog Articles from around the web | Devglan">
              <a:extLst>
                <a:ext uri="{FF2B5EF4-FFF2-40B4-BE49-F238E27FC236}">
                  <a16:creationId xmlns:a16="http://schemas.microsoft.com/office/drawing/2014/main" id="{EA2FFD00-CF0C-EB0C-0ADC-EC940491B17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20403" y="6321334"/>
              <a:ext cx="482719" cy="51240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A picture containing tool&#10;&#10;Description automatically generated">
              <a:extLst>
                <a:ext uri="{FF2B5EF4-FFF2-40B4-BE49-F238E27FC236}">
                  <a16:creationId xmlns:a16="http://schemas.microsoft.com/office/drawing/2014/main" id="{1B6D8900-685E-4CA3-28BC-10C4879165A1}"/>
                </a:ext>
              </a:extLst>
            </p:cNvPr>
            <p:cNvPicPr>
              <a:picLocks noChangeAspect="1"/>
            </p:cNvPicPr>
            <p:nvPr/>
          </p:nvPicPr>
          <p:blipFill>
            <a:blip r:embed="rId15"/>
            <a:stretch>
              <a:fillRect/>
            </a:stretch>
          </p:blipFill>
          <p:spPr>
            <a:xfrm>
              <a:off x="4864745" y="568566"/>
              <a:ext cx="2476500" cy="495300"/>
            </a:xfrm>
            <a:prstGeom prst="rect">
              <a:avLst/>
            </a:prstGeom>
          </p:spPr>
        </p:pic>
        <p:pic>
          <p:nvPicPr>
            <p:cNvPr id="81" name="Picture 6" descr="Css Logo Imagens – Procure 2,901 fotos, vetores e vídeos | Adobe Stock">
              <a:extLst>
                <a:ext uri="{FF2B5EF4-FFF2-40B4-BE49-F238E27FC236}">
                  <a16:creationId xmlns:a16="http://schemas.microsoft.com/office/drawing/2014/main" id="{5C8E6623-E095-2B59-279D-D20DA0A3C2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34985" y="2399357"/>
              <a:ext cx="1305745" cy="3852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1A9A34B-512C-DAD8-9CF6-EE46CFD0ABE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86776" y="911347"/>
              <a:ext cx="311040" cy="31104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Logo, icon&#10;&#10;Description automatically generated">
              <a:extLst>
                <a:ext uri="{FF2B5EF4-FFF2-40B4-BE49-F238E27FC236}">
                  <a16:creationId xmlns:a16="http://schemas.microsoft.com/office/drawing/2014/main" id="{1E407C68-2EA8-2860-B7B9-A349DD82F3D2}"/>
                </a:ext>
              </a:extLst>
            </p:cNvPr>
            <p:cNvPicPr>
              <a:picLocks noChangeAspect="1"/>
            </p:cNvPicPr>
            <p:nvPr/>
          </p:nvPicPr>
          <p:blipFill>
            <a:blip r:embed="rId11"/>
            <a:stretch>
              <a:fillRect/>
            </a:stretch>
          </p:blipFill>
          <p:spPr>
            <a:xfrm>
              <a:off x="8341932" y="871159"/>
              <a:ext cx="393340" cy="393340"/>
            </a:xfrm>
            <a:prstGeom prst="rect">
              <a:avLst/>
            </a:prstGeom>
          </p:spPr>
        </p:pic>
        <p:sp>
          <p:nvSpPr>
            <p:cNvPr id="84" name="Rectangle 83">
              <a:extLst>
                <a:ext uri="{FF2B5EF4-FFF2-40B4-BE49-F238E27FC236}">
                  <a16:creationId xmlns:a16="http://schemas.microsoft.com/office/drawing/2014/main" id="{FACFEA57-2296-FE22-14BC-60EF0D4820DC}"/>
                </a:ext>
              </a:extLst>
            </p:cNvPr>
            <p:cNvSpPr/>
            <p:nvPr/>
          </p:nvSpPr>
          <p:spPr>
            <a:xfrm>
              <a:off x="8211433" y="536557"/>
              <a:ext cx="1584527" cy="128098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TextBox 84">
              <a:extLst>
                <a:ext uri="{FF2B5EF4-FFF2-40B4-BE49-F238E27FC236}">
                  <a16:creationId xmlns:a16="http://schemas.microsoft.com/office/drawing/2014/main" id="{C4F444F4-EAFD-5E0F-E2C7-7BEFEF14ACB1}"/>
                </a:ext>
              </a:extLst>
            </p:cNvPr>
            <p:cNvSpPr txBox="1"/>
            <p:nvPr/>
          </p:nvSpPr>
          <p:spPr>
            <a:xfrm>
              <a:off x="8676056" y="548548"/>
              <a:ext cx="825603" cy="261610"/>
            </a:xfrm>
            <a:prstGeom prst="rect">
              <a:avLst/>
            </a:prstGeom>
            <a:noFill/>
          </p:spPr>
          <p:txBody>
            <a:bodyPr wrap="square" rtlCol="0">
              <a:spAutoFit/>
            </a:bodyPr>
            <a:lstStyle/>
            <a:p>
              <a:r>
                <a:rPr lang="en-US" sz="1100"/>
                <a:t>Core tools</a:t>
              </a:r>
            </a:p>
          </p:txBody>
        </p:sp>
        <p:pic>
          <p:nvPicPr>
            <p:cNvPr id="4" name="Picture 3" descr="A black and white sign&#10;&#10;Description automatically generated with low confidence">
              <a:extLst>
                <a:ext uri="{FF2B5EF4-FFF2-40B4-BE49-F238E27FC236}">
                  <a16:creationId xmlns:a16="http://schemas.microsoft.com/office/drawing/2014/main" id="{5AA0649A-9218-65DD-9E86-35D913586636}"/>
                </a:ext>
              </a:extLst>
            </p:cNvPr>
            <p:cNvPicPr>
              <a:picLocks noChangeAspect="1"/>
            </p:cNvPicPr>
            <p:nvPr/>
          </p:nvPicPr>
          <p:blipFill>
            <a:blip r:embed="rId18"/>
            <a:stretch>
              <a:fillRect/>
            </a:stretch>
          </p:blipFill>
          <p:spPr>
            <a:xfrm>
              <a:off x="8163620" y="6516506"/>
              <a:ext cx="1352723" cy="254070"/>
            </a:xfrm>
            <a:prstGeom prst="rect">
              <a:avLst/>
            </a:prstGeom>
          </p:spPr>
        </p:pic>
        <p:sp>
          <p:nvSpPr>
            <p:cNvPr id="17" name="Freeform: Shape 47">
              <a:extLst>
                <a:ext uri="{FF2B5EF4-FFF2-40B4-BE49-F238E27FC236}">
                  <a16:creationId xmlns:a16="http://schemas.microsoft.com/office/drawing/2014/main" id="{82B73381-E93D-5948-AD4A-E9FA9FCCE2AF}"/>
                </a:ext>
              </a:extLst>
            </p:cNvPr>
            <p:cNvSpPr/>
            <p:nvPr/>
          </p:nvSpPr>
          <p:spPr>
            <a:xfrm>
              <a:off x="820971" y="1668600"/>
              <a:ext cx="1898600" cy="527341"/>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accent5">
                <a:lumMod val="60000"/>
                <a:lumOff val="40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Audio</a:t>
              </a:r>
            </a:p>
          </p:txBody>
        </p:sp>
        <p:sp>
          <p:nvSpPr>
            <p:cNvPr id="18" name="TextBox 17">
              <a:extLst>
                <a:ext uri="{FF2B5EF4-FFF2-40B4-BE49-F238E27FC236}">
                  <a16:creationId xmlns:a16="http://schemas.microsoft.com/office/drawing/2014/main" id="{35535CE8-61B1-713B-02CB-4FEA43FFD6AA}"/>
                </a:ext>
              </a:extLst>
            </p:cNvPr>
            <p:cNvSpPr txBox="1"/>
            <p:nvPr/>
          </p:nvSpPr>
          <p:spPr>
            <a:xfrm>
              <a:off x="10501376" y="675757"/>
              <a:ext cx="825603" cy="261610"/>
            </a:xfrm>
            <a:prstGeom prst="rect">
              <a:avLst/>
            </a:prstGeom>
            <a:noFill/>
          </p:spPr>
          <p:txBody>
            <a:bodyPr wrap="square" rtlCol="0">
              <a:spAutoFit/>
            </a:bodyPr>
            <a:lstStyle/>
            <a:p>
              <a:r>
                <a:rPr lang="en-US" sz="1100"/>
                <a:t>Cloud tools</a:t>
              </a:r>
            </a:p>
          </p:txBody>
        </p:sp>
      </p:grpSp>
    </p:spTree>
    <p:extLst>
      <p:ext uri="{BB962C8B-B14F-4D97-AF65-F5344CB8AC3E}">
        <p14:creationId xmlns:p14="http://schemas.microsoft.com/office/powerpoint/2010/main" val="6542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E81EF-2B05-244F-06FC-81CBF6675A21}"/>
              </a:ext>
            </a:extLst>
          </p:cNvPr>
          <p:cNvSpPr>
            <a:spLocks noGrp="1"/>
          </p:cNvSpPr>
          <p:nvPr>
            <p:ph type="title"/>
          </p:nvPr>
        </p:nvSpPr>
        <p:spPr>
          <a:xfrm>
            <a:off x="838200" y="365125"/>
            <a:ext cx="5015115" cy="1325563"/>
          </a:xfrm>
        </p:spPr>
        <p:txBody>
          <a:bodyPr>
            <a:normAutofit/>
          </a:bodyPr>
          <a:lstStyle/>
          <a:p>
            <a:r>
              <a:rPr lang="en-US" sz="4000"/>
              <a:t>Transformers</a:t>
            </a:r>
          </a:p>
        </p:txBody>
      </p:sp>
      <p:sp>
        <p:nvSpPr>
          <p:cNvPr id="3" name="Content Placeholder 2">
            <a:extLst>
              <a:ext uri="{FF2B5EF4-FFF2-40B4-BE49-F238E27FC236}">
                <a16:creationId xmlns:a16="http://schemas.microsoft.com/office/drawing/2014/main" id="{C6D066CA-1EE8-7DEF-A92F-837AF29E78FC}"/>
              </a:ext>
            </a:extLst>
          </p:cNvPr>
          <p:cNvSpPr>
            <a:spLocks noGrp="1"/>
          </p:cNvSpPr>
          <p:nvPr>
            <p:ph idx="1"/>
          </p:nvPr>
        </p:nvSpPr>
        <p:spPr>
          <a:xfrm>
            <a:off x="838200" y="1825625"/>
            <a:ext cx="5165035" cy="4349888"/>
          </a:xfrm>
        </p:spPr>
        <p:txBody>
          <a:bodyPr/>
          <a:lstStyle/>
          <a:p>
            <a:r>
              <a:rPr lang="en-US"/>
              <a:t>Self-supervised language models </a:t>
            </a:r>
          </a:p>
          <a:p>
            <a:r>
              <a:rPr lang="en-US"/>
              <a:t>Relies on the concept of </a:t>
            </a:r>
            <a:r>
              <a:rPr lang="en-US" i="1"/>
              <a:t>Attention Layers</a:t>
            </a:r>
            <a:endParaRPr lang="en-US"/>
          </a:p>
        </p:txBody>
      </p:sp>
      <p:sp>
        <p:nvSpPr>
          <p:cNvPr id="4" name="Slide Number Placeholder 3">
            <a:extLst>
              <a:ext uri="{FF2B5EF4-FFF2-40B4-BE49-F238E27FC236}">
                <a16:creationId xmlns:a16="http://schemas.microsoft.com/office/drawing/2014/main" id="{06CE1F10-1461-9947-5457-B772ADEAA864}"/>
              </a:ext>
            </a:extLst>
          </p:cNvPr>
          <p:cNvSpPr>
            <a:spLocks noGrp="1"/>
          </p:cNvSpPr>
          <p:nvPr>
            <p:ph type="sldNum" sz="quarter" idx="12"/>
          </p:nvPr>
        </p:nvSpPr>
        <p:spPr/>
        <p:txBody>
          <a:bodyPr/>
          <a:lstStyle/>
          <a:p>
            <a:fld id="{A8831879-9304-2C4A-943A-29BF22233FF9}" type="slidenum">
              <a:rPr lang="en-US" smtClean="0"/>
              <a:t>7</a:t>
            </a:fld>
            <a:endParaRPr lang="en-US"/>
          </a:p>
        </p:txBody>
      </p:sp>
      <p:sp>
        <p:nvSpPr>
          <p:cNvPr id="5" name="Rectangle 4">
            <a:extLst>
              <a:ext uri="{FF2B5EF4-FFF2-40B4-BE49-F238E27FC236}">
                <a16:creationId xmlns:a16="http://schemas.microsoft.com/office/drawing/2014/main" id="{F145CD71-B45D-7FE6-08B0-585824BE5FEF}"/>
              </a:ext>
            </a:extLst>
          </p:cNvPr>
          <p:cNvSpPr/>
          <p:nvPr/>
        </p:nvSpPr>
        <p:spPr>
          <a:xfrm>
            <a:off x="997227" y="4293704"/>
            <a:ext cx="1772478" cy="17492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7" name="Rectangle 6">
            <a:extLst>
              <a:ext uri="{FF2B5EF4-FFF2-40B4-BE49-F238E27FC236}">
                <a16:creationId xmlns:a16="http://schemas.microsoft.com/office/drawing/2014/main" id="{54A372F4-2CFF-F7E9-C7EE-094B4D91C595}"/>
              </a:ext>
            </a:extLst>
          </p:cNvPr>
          <p:cNvSpPr/>
          <p:nvPr/>
        </p:nvSpPr>
        <p:spPr>
          <a:xfrm>
            <a:off x="3339548" y="3773556"/>
            <a:ext cx="2120348" cy="2269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Decoder</a:t>
            </a:r>
          </a:p>
        </p:txBody>
      </p:sp>
      <p:cxnSp>
        <p:nvCxnSpPr>
          <p:cNvPr id="11" name="Elbow Connector 10">
            <a:extLst>
              <a:ext uri="{FF2B5EF4-FFF2-40B4-BE49-F238E27FC236}">
                <a16:creationId xmlns:a16="http://schemas.microsoft.com/office/drawing/2014/main" id="{49CE6595-B65E-2E20-595F-E74519A8B7D6}"/>
              </a:ext>
            </a:extLst>
          </p:cNvPr>
          <p:cNvCxnSpPr>
            <a:stCxn id="5" idx="0"/>
            <a:endCxn id="7" idx="1"/>
          </p:cNvCxnSpPr>
          <p:nvPr/>
        </p:nvCxnSpPr>
        <p:spPr>
          <a:xfrm rot="16200000" flipH="1">
            <a:off x="2304222" y="3872948"/>
            <a:ext cx="614570" cy="1456082"/>
          </a:xfrm>
          <a:prstGeom prst="bentConnector4">
            <a:avLst>
              <a:gd name="adj1" fmla="val -37197"/>
              <a:gd name="adj2" fmla="val 80432"/>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8730573-43F7-CB9D-D932-C068EFCD9174}"/>
              </a:ext>
            </a:extLst>
          </p:cNvPr>
          <p:cNvCxnSpPr>
            <a:endCxn id="5" idx="2"/>
          </p:cNvCxnSpPr>
          <p:nvPr/>
        </p:nvCxnSpPr>
        <p:spPr>
          <a:xfrm flipV="1">
            <a:off x="1883465" y="6042991"/>
            <a:ext cx="1" cy="3133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542DE96-D7ED-88AE-2E3A-FA7B8E7A7766}"/>
              </a:ext>
            </a:extLst>
          </p:cNvPr>
          <p:cNvCxnSpPr>
            <a:cxnSpLocks/>
            <a:endCxn id="7" idx="2"/>
          </p:cNvCxnSpPr>
          <p:nvPr/>
        </p:nvCxnSpPr>
        <p:spPr>
          <a:xfrm flipV="1">
            <a:off x="4399722" y="6042991"/>
            <a:ext cx="0" cy="463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32F05D7-18CD-06B1-F664-BABDE3AD29FC}"/>
              </a:ext>
            </a:extLst>
          </p:cNvPr>
          <p:cNvCxnSpPr>
            <a:cxnSpLocks/>
            <a:stCxn id="7" idx="0"/>
          </p:cNvCxnSpPr>
          <p:nvPr/>
        </p:nvCxnSpPr>
        <p:spPr>
          <a:xfrm flipV="1">
            <a:off x="4399722" y="3110948"/>
            <a:ext cx="0" cy="662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017C8E0-B6F5-741A-0F9E-C207A2BC91D7}"/>
              </a:ext>
            </a:extLst>
          </p:cNvPr>
          <p:cNvSpPr txBox="1"/>
          <p:nvPr/>
        </p:nvSpPr>
        <p:spPr>
          <a:xfrm>
            <a:off x="1578670" y="6342204"/>
            <a:ext cx="1113177" cy="369332"/>
          </a:xfrm>
          <a:prstGeom prst="rect">
            <a:avLst/>
          </a:prstGeom>
          <a:noFill/>
        </p:spPr>
        <p:txBody>
          <a:bodyPr wrap="square" rtlCol="0">
            <a:spAutoFit/>
          </a:bodyPr>
          <a:lstStyle/>
          <a:p>
            <a:r>
              <a:rPr lang="en-US"/>
              <a:t>Input</a:t>
            </a:r>
          </a:p>
        </p:txBody>
      </p:sp>
      <p:sp>
        <p:nvSpPr>
          <p:cNvPr id="24" name="TextBox 23">
            <a:extLst>
              <a:ext uri="{FF2B5EF4-FFF2-40B4-BE49-F238E27FC236}">
                <a16:creationId xmlns:a16="http://schemas.microsoft.com/office/drawing/2014/main" id="{891128A4-D80D-4BDF-858E-9A7CEC180C77}"/>
              </a:ext>
            </a:extLst>
          </p:cNvPr>
          <p:cNvSpPr txBox="1"/>
          <p:nvPr/>
        </p:nvSpPr>
        <p:spPr>
          <a:xfrm>
            <a:off x="3991423" y="2777159"/>
            <a:ext cx="967409" cy="369332"/>
          </a:xfrm>
          <a:prstGeom prst="rect">
            <a:avLst/>
          </a:prstGeom>
          <a:noFill/>
        </p:spPr>
        <p:txBody>
          <a:bodyPr wrap="square" rtlCol="0">
            <a:spAutoFit/>
          </a:bodyPr>
          <a:lstStyle/>
          <a:p>
            <a:r>
              <a:rPr lang="en-US"/>
              <a:t>Output</a:t>
            </a:r>
          </a:p>
        </p:txBody>
      </p:sp>
      <p:sp>
        <p:nvSpPr>
          <p:cNvPr id="26" name="TextBox 25">
            <a:extLst>
              <a:ext uri="{FF2B5EF4-FFF2-40B4-BE49-F238E27FC236}">
                <a16:creationId xmlns:a16="http://schemas.microsoft.com/office/drawing/2014/main" id="{D44EF595-D80F-C12A-D03B-FC6C5B946FC0}"/>
              </a:ext>
            </a:extLst>
          </p:cNvPr>
          <p:cNvSpPr txBox="1"/>
          <p:nvPr/>
        </p:nvSpPr>
        <p:spPr>
          <a:xfrm>
            <a:off x="3339548" y="6426584"/>
            <a:ext cx="2513767" cy="369332"/>
          </a:xfrm>
          <a:prstGeom prst="rect">
            <a:avLst/>
          </a:prstGeom>
          <a:noFill/>
        </p:spPr>
        <p:txBody>
          <a:bodyPr wrap="square" rtlCol="0">
            <a:spAutoFit/>
          </a:bodyPr>
          <a:lstStyle/>
          <a:p>
            <a:r>
              <a:rPr lang="en-US"/>
              <a:t>Output (Shifted Right)</a:t>
            </a:r>
          </a:p>
        </p:txBody>
      </p:sp>
      <p:pic>
        <p:nvPicPr>
          <p:cNvPr id="27" name="Picture 26">
            <a:extLst>
              <a:ext uri="{FF2B5EF4-FFF2-40B4-BE49-F238E27FC236}">
                <a16:creationId xmlns:a16="http://schemas.microsoft.com/office/drawing/2014/main" id="{D01B34A3-FD47-0D0B-46C9-F40AB8AB5ADA}"/>
              </a:ext>
            </a:extLst>
          </p:cNvPr>
          <p:cNvPicPr>
            <a:picLocks noChangeAspect="1"/>
          </p:cNvPicPr>
          <p:nvPr/>
        </p:nvPicPr>
        <p:blipFill>
          <a:blip r:embed="rId4"/>
          <a:stretch>
            <a:fillRect/>
          </a:stretch>
        </p:blipFill>
        <p:spPr>
          <a:xfrm rot="5400000">
            <a:off x="3150484" y="3219121"/>
            <a:ext cx="6250976" cy="446262"/>
          </a:xfrm>
          <a:prstGeom prst="rect">
            <a:avLst/>
          </a:prstGeom>
        </p:spPr>
      </p:pic>
      <p:sp>
        <p:nvSpPr>
          <p:cNvPr id="30" name="TextBox 29">
            <a:extLst>
              <a:ext uri="{FF2B5EF4-FFF2-40B4-BE49-F238E27FC236}">
                <a16:creationId xmlns:a16="http://schemas.microsoft.com/office/drawing/2014/main" id="{691A66D8-1B06-E397-37FE-1094947B8091}"/>
              </a:ext>
            </a:extLst>
          </p:cNvPr>
          <p:cNvSpPr txBox="1"/>
          <p:nvPr/>
        </p:nvSpPr>
        <p:spPr>
          <a:xfrm>
            <a:off x="7830793" y="3194800"/>
            <a:ext cx="2744441" cy="369332"/>
          </a:xfrm>
          <a:prstGeom prst="rect">
            <a:avLst/>
          </a:prstGeom>
          <a:noFill/>
        </p:spPr>
        <p:txBody>
          <a:bodyPr wrap="square" rtlCol="0">
            <a:spAutoFit/>
          </a:bodyPr>
          <a:lstStyle/>
          <a:p>
            <a:r>
              <a:rPr lang="en-US"/>
              <a:t>Causal Language Modeling</a:t>
            </a:r>
          </a:p>
        </p:txBody>
      </p:sp>
      <p:sp>
        <p:nvSpPr>
          <p:cNvPr id="31" name="TextBox 30">
            <a:extLst>
              <a:ext uri="{FF2B5EF4-FFF2-40B4-BE49-F238E27FC236}">
                <a16:creationId xmlns:a16="http://schemas.microsoft.com/office/drawing/2014/main" id="{9EC7C2BA-141F-8227-D042-28D95E7413F4}"/>
              </a:ext>
            </a:extLst>
          </p:cNvPr>
          <p:cNvSpPr txBox="1"/>
          <p:nvPr/>
        </p:nvSpPr>
        <p:spPr>
          <a:xfrm>
            <a:off x="7865109" y="5801871"/>
            <a:ext cx="2974370" cy="369332"/>
          </a:xfrm>
          <a:prstGeom prst="rect">
            <a:avLst/>
          </a:prstGeom>
          <a:noFill/>
        </p:spPr>
        <p:txBody>
          <a:bodyPr wrap="square" rtlCol="0">
            <a:spAutoFit/>
          </a:bodyPr>
          <a:lstStyle/>
          <a:p>
            <a:r>
              <a:rPr lang="en-US"/>
              <a:t>Masked Language Modeling</a:t>
            </a:r>
          </a:p>
        </p:txBody>
      </p:sp>
      <p:sp>
        <p:nvSpPr>
          <p:cNvPr id="8" name="Rounded Rectangle 7">
            <a:extLst>
              <a:ext uri="{FF2B5EF4-FFF2-40B4-BE49-F238E27FC236}">
                <a16:creationId xmlns:a16="http://schemas.microsoft.com/office/drawing/2014/main" id="{3F1EA2B3-8272-60C3-1B5F-9AF3AC5DEA14}"/>
              </a:ext>
            </a:extLst>
          </p:cNvPr>
          <p:cNvSpPr/>
          <p:nvPr/>
        </p:nvSpPr>
        <p:spPr>
          <a:xfrm>
            <a:off x="6629728" y="711198"/>
            <a:ext cx="569357" cy="406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a:t>My</a:t>
            </a:r>
          </a:p>
        </p:txBody>
      </p:sp>
      <p:sp>
        <p:nvSpPr>
          <p:cNvPr id="9" name="Rounded Rectangle 8">
            <a:extLst>
              <a:ext uri="{FF2B5EF4-FFF2-40B4-BE49-F238E27FC236}">
                <a16:creationId xmlns:a16="http://schemas.microsoft.com/office/drawing/2014/main" id="{DE38F083-2FF0-1EC6-69A4-F2E0DE605347}"/>
              </a:ext>
            </a:extLst>
          </p:cNvPr>
          <p:cNvSpPr/>
          <p:nvPr/>
        </p:nvSpPr>
        <p:spPr>
          <a:xfrm>
            <a:off x="6624385" y="1333968"/>
            <a:ext cx="569357" cy="406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a:t>My</a:t>
            </a:r>
          </a:p>
        </p:txBody>
      </p:sp>
      <p:sp>
        <p:nvSpPr>
          <p:cNvPr id="10" name="Rounded Rectangle 9">
            <a:extLst>
              <a:ext uri="{FF2B5EF4-FFF2-40B4-BE49-F238E27FC236}">
                <a16:creationId xmlns:a16="http://schemas.microsoft.com/office/drawing/2014/main" id="{20E77572-216A-102E-E6CD-1E378914FBB5}"/>
              </a:ext>
            </a:extLst>
          </p:cNvPr>
          <p:cNvSpPr/>
          <p:nvPr/>
        </p:nvSpPr>
        <p:spPr>
          <a:xfrm>
            <a:off x="6624385" y="1956738"/>
            <a:ext cx="569357" cy="406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a:t>My</a:t>
            </a:r>
          </a:p>
        </p:txBody>
      </p:sp>
      <p:sp>
        <p:nvSpPr>
          <p:cNvPr id="14" name="Rounded Rectangle 13">
            <a:extLst>
              <a:ext uri="{FF2B5EF4-FFF2-40B4-BE49-F238E27FC236}">
                <a16:creationId xmlns:a16="http://schemas.microsoft.com/office/drawing/2014/main" id="{AE6C2555-F6DC-E74C-44F6-9941B987BE90}"/>
              </a:ext>
            </a:extLst>
          </p:cNvPr>
          <p:cNvSpPr/>
          <p:nvPr/>
        </p:nvSpPr>
        <p:spPr>
          <a:xfrm>
            <a:off x="7400896" y="1333968"/>
            <a:ext cx="751325" cy="406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500"/>
              <a:t>name</a:t>
            </a:r>
          </a:p>
        </p:txBody>
      </p:sp>
      <p:sp>
        <p:nvSpPr>
          <p:cNvPr id="15" name="Rounded Rectangle 14">
            <a:extLst>
              <a:ext uri="{FF2B5EF4-FFF2-40B4-BE49-F238E27FC236}">
                <a16:creationId xmlns:a16="http://schemas.microsoft.com/office/drawing/2014/main" id="{6D0E67AD-0F69-35FE-07EE-07CBC4948D9B}"/>
              </a:ext>
            </a:extLst>
          </p:cNvPr>
          <p:cNvSpPr/>
          <p:nvPr/>
        </p:nvSpPr>
        <p:spPr>
          <a:xfrm>
            <a:off x="7400896" y="1956738"/>
            <a:ext cx="751325" cy="406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500"/>
              <a:t>name</a:t>
            </a:r>
          </a:p>
        </p:txBody>
      </p:sp>
      <p:sp>
        <p:nvSpPr>
          <p:cNvPr id="19" name="Rounded Rectangle 18">
            <a:extLst>
              <a:ext uri="{FF2B5EF4-FFF2-40B4-BE49-F238E27FC236}">
                <a16:creationId xmlns:a16="http://schemas.microsoft.com/office/drawing/2014/main" id="{247521FC-0E27-B629-1088-58D02F65F94F}"/>
              </a:ext>
            </a:extLst>
          </p:cNvPr>
          <p:cNvSpPr/>
          <p:nvPr/>
        </p:nvSpPr>
        <p:spPr>
          <a:xfrm>
            <a:off x="6636058" y="2579271"/>
            <a:ext cx="569357" cy="406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a:t>My</a:t>
            </a:r>
          </a:p>
        </p:txBody>
      </p:sp>
      <p:sp>
        <p:nvSpPr>
          <p:cNvPr id="20" name="Rounded Rectangle 19">
            <a:extLst>
              <a:ext uri="{FF2B5EF4-FFF2-40B4-BE49-F238E27FC236}">
                <a16:creationId xmlns:a16="http://schemas.microsoft.com/office/drawing/2014/main" id="{68A74A92-E44B-EDE7-856F-0018F94FD792}"/>
              </a:ext>
            </a:extLst>
          </p:cNvPr>
          <p:cNvSpPr/>
          <p:nvPr/>
        </p:nvSpPr>
        <p:spPr>
          <a:xfrm>
            <a:off x="7400896" y="2575016"/>
            <a:ext cx="751325" cy="406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500"/>
              <a:t>name</a:t>
            </a:r>
          </a:p>
        </p:txBody>
      </p:sp>
      <p:sp>
        <p:nvSpPr>
          <p:cNvPr id="22" name="Rounded Rectangle 21">
            <a:extLst>
              <a:ext uri="{FF2B5EF4-FFF2-40B4-BE49-F238E27FC236}">
                <a16:creationId xmlns:a16="http://schemas.microsoft.com/office/drawing/2014/main" id="{508CD4F8-FFD1-0719-7C93-D7DABC38EC55}"/>
              </a:ext>
            </a:extLst>
          </p:cNvPr>
          <p:cNvSpPr/>
          <p:nvPr/>
        </p:nvSpPr>
        <p:spPr>
          <a:xfrm>
            <a:off x="8347702" y="1953118"/>
            <a:ext cx="569357" cy="406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500"/>
              <a:t>is</a:t>
            </a:r>
          </a:p>
        </p:txBody>
      </p:sp>
      <p:sp>
        <p:nvSpPr>
          <p:cNvPr id="25" name="Rounded Rectangle 24">
            <a:extLst>
              <a:ext uri="{FF2B5EF4-FFF2-40B4-BE49-F238E27FC236}">
                <a16:creationId xmlns:a16="http://schemas.microsoft.com/office/drawing/2014/main" id="{2044DE51-476A-5CB8-E8D8-C246FF5DE549}"/>
              </a:ext>
            </a:extLst>
          </p:cNvPr>
          <p:cNvSpPr/>
          <p:nvPr/>
        </p:nvSpPr>
        <p:spPr>
          <a:xfrm>
            <a:off x="8359375" y="2575651"/>
            <a:ext cx="569357" cy="406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500"/>
              <a:t>is</a:t>
            </a:r>
          </a:p>
        </p:txBody>
      </p:sp>
      <p:sp>
        <p:nvSpPr>
          <p:cNvPr id="28" name="Rounded Rectangle 27">
            <a:extLst>
              <a:ext uri="{FF2B5EF4-FFF2-40B4-BE49-F238E27FC236}">
                <a16:creationId xmlns:a16="http://schemas.microsoft.com/office/drawing/2014/main" id="{976F762A-BF8F-A100-DAE8-561AD9BFA210}"/>
              </a:ext>
            </a:extLst>
          </p:cNvPr>
          <p:cNvSpPr/>
          <p:nvPr/>
        </p:nvSpPr>
        <p:spPr>
          <a:xfrm>
            <a:off x="9135886" y="2573959"/>
            <a:ext cx="946806" cy="406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500"/>
              <a:t>Sylvian</a:t>
            </a:r>
          </a:p>
        </p:txBody>
      </p:sp>
      <p:sp>
        <p:nvSpPr>
          <p:cNvPr id="32" name="Rounded Rectangle 31">
            <a:extLst>
              <a:ext uri="{FF2B5EF4-FFF2-40B4-BE49-F238E27FC236}">
                <a16:creationId xmlns:a16="http://schemas.microsoft.com/office/drawing/2014/main" id="{3267D5E4-B395-1184-1C79-B16F6BAFB5A6}"/>
              </a:ext>
            </a:extLst>
          </p:cNvPr>
          <p:cNvSpPr/>
          <p:nvPr/>
        </p:nvSpPr>
        <p:spPr>
          <a:xfrm>
            <a:off x="10978137" y="711198"/>
            <a:ext cx="751325" cy="406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500"/>
              <a:t>name</a:t>
            </a:r>
          </a:p>
        </p:txBody>
      </p:sp>
      <p:sp>
        <p:nvSpPr>
          <p:cNvPr id="33" name="Rounded Rectangle 32">
            <a:extLst>
              <a:ext uri="{FF2B5EF4-FFF2-40B4-BE49-F238E27FC236}">
                <a16:creationId xmlns:a16="http://schemas.microsoft.com/office/drawing/2014/main" id="{A75D12FB-62CF-5120-DEA3-5B770F4C01BD}"/>
              </a:ext>
            </a:extLst>
          </p:cNvPr>
          <p:cNvSpPr/>
          <p:nvPr/>
        </p:nvSpPr>
        <p:spPr>
          <a:xfrm>
            <a:off x="10978137" y="1333968"/>
            <a:ext cx="569357" cy="406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500"/>
              <a:t>is</a:t>
            </a:r>
          </a:p>
        </p:txBody>
      </p:sp>
      <p:sp>
        <p:nvSpPr>
          <p:cNvPr id="34" name="Rounded Rectangle 33">
            <a:extLst>
              <a:ext uri="{FF2B5EF4-FFF2-40B4-BE49-F238E27FC236}">
                <a16:creationId xmlns:a16="http://schemas.microsoft.com/office/drawing/2014/main" id="{914675BA-5AAD-06E6-D3FA-454A358ECB02}"/>
              </a:ext>
            </a:extLst>
          </p:cNvPr>
          <p:cNvSpPr/>
          <p:nvPr/>
        </p:nvSpPr>
        <p:spPr>
          <a:xfrm>
            <a:off x="10978137" y="1995264"/>
            <a:ext cx="946806" cy="406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500"/>
              <a:t>Sylvian</a:t>
            </a:r>
          </a:p>
        </p:txBody>
      </p:sp>
      <p:sp>
        <p:nvSpPr>
          <p:cNvPr id="35" name="Rounded Rectangle 34">
            <a:extLst>
              <a:ext uri="{FF2B5EF4-FFF2-40B4-BE49-F238E27FC236}">
                <a16:creationId xmlns:a16="http://schemas.microsoft.com/office/drawing/2014/main" id="{B1B9E088-7A7B-3E9D-9568-530BAFF42D2D}"/>
              </a:ext>
            </a:extLst>
          </p:cNvPr>
          <p:cNvSpPr/>
          <p:nvPr/>
        </p:nvSpPr>
        <p:spPr>
          <a:xfrm>
            <a:off x="10978136" y="2585788"/>
            <a:ext cx="569357" cy="406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500"/>
              <a:t>.</a:t>
            </a:r>
          </a:p>
        </p:txBody>
      </p:sp>
      <p:cxnSp>
        <p:nvCxnSpPr>
          <p:cNvPr id="36" name="Straight Arrow Connector 35">
            <a:extLst>
              <a:ext uri="{FF2B5EF4-FFF2-40B4-BE49-F238E27FC236}">
                <a16:creationId xmlns:a16="http://schemas.microsoft.com/office/drawing/2014/main" id="{5EC8296A-CC74-7860-340E-0F7773DFEC25}"/>
              </a:ext>
            </a:extLst>
          </p:cNvPr>
          <p:cNvCxnSpPr>
            <a:cxnSpLocks/>
          </p:cNvCxnSpPr>
          <p:nvPr/>
        </p:nvCxnSpPr>
        <p:spPr>
          <a:xfrm>
            <a:off x="10460783" y="935745"/>
            <a:ext cx="34438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A24C1CD-A50D-B0F2-3F4F-D15A8D869E2E}"/>
              </a:ext>
            </a:extLst>
          </p:cNvPr>
          <p:cNvCxnSpPr>
            <a:cxnSpLocks/>
          </p:cNvCxnSpPr>
          <p:nvPr/>
        </p:nvCxnSpPr>
        <p:spPr>
          <a:xfrm>
            <a:off x="10460783" y="1538088"/>
            <a:ext cx="34438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426A6B4-F435-8372-EA20-9DCD37CABAA7}"/>
              </a:ext>
            </a:extLst>
          </p:cNvPr>
          <p:cNvCxnSpPr>
            <a:cxnSpLocks/>
          </p:cNvCxnSpPr>
          <p:nvPr/>
        </p:nvCxnSpPr>
        <p:spPr>
          <a:xfrm>
            <a:off x="10460783" y="2183973"/>
            <a:ext cx="34438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AADFD1B-2700-3FA5-E1AE-2B7D50B2CA80}"/>
              </a:ext>
            </a:extLst>
          </p:cNvPr>
          <p:cNvCxnSpPr>
            <a:cxnSpLocks/>
          </p:cNvCxnSpPr>
          <p:nvPr/>
        </p:nvCxnSpPr>
        <p:spPr>
          <a:xfrm>
            <a:off x="10460783" y="2793574"/>
            <a:ext cx="34438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0" name="Rounded Rectangle 39">
            <a:extLst>
              <a:ext uri="{FF2B5EF4-FFF2-40B4-BE49-F238E27FC236}">
                <a16:creationId xmlns:a16="http://schemas.microsoft.com/office/drawing/2014/main" id="{24894B46-BE56-DD40-14CC-9A8EAC432D96}"/>
              </a:ext>
            </a:extLst>
          </p:cNvPr>
          <p:cNvSpPr/>
          <p:nvPr/>
        </p:nvSpPr>
        <p:spPr>
          <a:xfrm>
            <a:off x="6624384" y="4279182"/>
            <a:ext cx="569357" cy="406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a:t>My</a:t>
            </a:r>
          </a:p>
        </p:txBody>
      </p:sp>
      <p:sp>
        <p:nvSpPr>
          <p:cNvPr id="41" name="Rounded Rectangle 40">
            <a:extLst>
              <a:ext uri="{FF2B5EF4-FFF2-40B4-BE49-F238E27FC236}">
                <a16:creationId xmlns:a16="http://schemas.microsoft.com/office/drawing/2014/main" id="{C0751D2D-7CF4-ED9C-CD9D-5BF98830FF6A}"/>
              </a:ext>
            </a:extLst>
          </p:cNvPr>
          <p:cNvSpPr/>
          <p:nvPr/>
        </p:nvSpPr>
        <p:spPr>
          <a:xfrm>
            <a:off x="7400895" y="4288359"/>
            <a:ext cx="946807" cy="406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500"/>
              <a:t>[MASK]</a:t>
            </a:r>
          </a:p>
        </p:txBody>
      </p:sp>
      <p:sp>
        <p:nvSpPr>
          <p:cNvPr id="42" name="Rounded Rectangle 41">
            <a:extLst>
              <a:ext uri="{FF2B5EF4-FFF2-40B4-BE49-F238E27FC236}">
                <a16:creationId xmlns:a16="http://schemas.microsoft.com/office/drawing/2014/main" id="{A3A8EC12-59CB-003C-9626-6699931BB1C3}"/>
              </a:ext>
            </a:extLst>
          </p:cNvPr>
          <p:cNvSpPr/>
          <p:nvPr/>
        </p:nvSpPr>
        <p:spPr>
          <a:xfrm>
            <a:off x="7498635" y="5201277"/>
            <a:ext cx="751325" cy="406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500"/>
              <a:t>name</a:t>
            </a:r>
          </a:p>
        </p:txBody>
      </p:sp>
      <p:cxnSp>
        <p:nvCxnSpPr>
          <p:cNvPr id="44" name="Straight Arrow Connector 43">
            <a:extLst>
              <a:ext uri="{FF2B5EF4-FFF2-40B4-BE49-F238E27FC236}">
                <a16:creationId xmlns:a16="http://schemas.microsoft.com/office/drawing/2014/main" id="{B71C0978-67BA-0251-2081-AC879DBA7F28}"/>
              </a:ext>
            </a:extLst>
          </p:cNvPr>
          <p:cNvCxnSpPr>
            <a:cxnSpLocks/>
          </p:cNvCxnSpPr>
          <p:nvPr/>
        </p:nvCxnSpPr>
        <p:spPr>
          <a:xfrm>
            <a:off x="7874297" y="4714043"/>
            <a:ext cx="0" cy="48723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9" name="Rounded Rectangle 48">
            <a:extLst>
              <a:ext uri="{FF2B5EF4-FFF2-40B4-BE49-F238E27FC236}">
                <a16:creationId xmlns:a16="http://schemas.microsoft.com/office/drawing/2014/main" id="{F514285C-E88F-AC71-647A-BCCCA1D58426}"/>
              </a:ext>
            </a:extLst>
          </p:cNvPr>
          <p:cNvSpPr/>
          <p:nvPr/>
        </p:nvSpPr>
        <p:spPr>
          <a:xfrm>
            <a:off x="8549996" y="4288359"/>
            <a:ext cx="569357" cy="406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500"/>
              <a:t>is</a:t>
            </a:r>
          </a:p>
        </p:txBody>
      </p:sp>
      <p:sp>
        <p:nvSpPr>
          <p:cNvPr id="50" name="Rounded Rectangle 49">
            <a:extLst>
              <a:ext uri="{FF2B5EF4-FFF2-40B4-BE49-F238E27FC236}">
                <a16:creationId xmlns:a16="http://schemas.microsoft.com/office/drawing/2014/main" id="{B6AD5045-F9F4-1768-305D-89CD3B01BC6F}"/>
              </a:ext>
            </a:extLst>
          </p:cNvPr>
          <p:cNvSpPr/>
          <p:nvPr/>
        </p:nvSpPr>
        <p:spPr>
          <a:xfrm>
            <a:off x="9317978" y="4288359"/>
            <a:ext cx="946806" cy="406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500"/>
              <a:t>Sylvian</a:t>
            </a:r>
          </a:p>
        </p:txBody>
      </p:sp>
      <p:sp>
        <p:nvSpPr>
          <p:cNvPr id="51" name="Rounded Rectangle 50">
            <a:extLst>
              <a:ext uri="{FF2B5EF4-FFF2-40B4-BE49-F238E27FC236}">
                <a16:creationId xmlns:a16="http://schemas.microsoft.com/office/drawing/2014/main" id="{C655E550-752E-6037-4E49-33E9D03816C1}"/>
              </a:ext>
            </a:extLst>
          </p:cNvPr>
          <p:cNvSpPr/>
          <p:nvPr/>
        </p:nvSpPr>
        <p:spPr>
          <a:xfrm>
            <a:off x="10460783" y="4279182"/>
            <a:ext cx="569357" cy="406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500"/>
              <a:t>.</a:t>
            </a:r>
          </a:p>
        </p:txBody>
      </p:sp>
    </p:spTree>
    <p:extLst>
      <p:ext uri="{BB962C8B-B14F-4D97-AF65-F5344CB8AC3E}">
        <p14:creationId xmlns:p14="http://schemas.microsoft.com/office/powerpoint/2010/main" val="3640257434"/>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52D0-4345-12A2-84C3-2A284B391F66}"/>
              </a:ext>
            </a:extLst>
          </p:cNvPr>
          <p:cNvSpPr>
            <a:spLocks noGrp="1"/>
          </p:cNvSpPr>
          <p:nvPr>
            <p:ph type="title"/>
          </p:nvPr>
        </p:nvSpPr>
        <p:spPr/>
        <p:txBody>
          <a:bodyPr/>
          <a:lstStyle/>
          <a:p>
            <a:r>
              <a:rPr lang="en-US"/>
              <a:t>History of Transformers</a:t>
            </a:r>
          </a:p>
        </p:txBody>
      </p:sp>
      <p:sp>
        <p:nvSpPr>
          <p:cNvPr id="4" name="Slide Number Placeholder 3">
            <a:extLst>
              <a:ext uri="{FF2B5EF4-FFF2-40B4-BE49-F238E27FC236}">
                <a16:creationId xmlns:a16="http://schemas.microsoft.com/office/drawing/2014/main" id="{01372234-C5C7-14F2-7518-097AEFA0FA6B}"/>
              </a:ext>
            </a:extLst>
          </p:cNvPr>
          <p:cNvSpPr>
            <a:spLocks noGrp="1"/>
          </p:cNvSpPr>
          <p:nvPr>
            <p:ph type="sldNum" sz="quarter" idx="12"/>
          </p:nvPr>
        </p:nvSpPr>
        <p:spPr/>
        <p:txBody>
          <a:bodyPr/>
          <a:lstStyle/>
          <a:p>
            <a:fld id="{A8831879-9304-2C4A-943A-29BF22233FF9}" type="slidenum">
              <a:rPr lang="en-US" smtClean="0"/>
              <a:t>8</a:t>
            </a:fld>
            <a:endParaRPr lang="en-US"/>
          </a:p>
        </p:txBody>
      </p:sp>
      <p:sp>
        <p:nvSpPr>
          <p:cNvPr id="6" name="Right Arrow 5">
            <a:extLst>
              <a:ext uri="{FF2B5EF4-FFF2-40B4-BE49-F238E27FC236}">
                <a16:creationId xmlns:a16="http://schemas.microsoft.com/office/drawing/2014/main" id="{F75AE285-74E4-07F1-BA41-B03E1408AE47}"/>
              </a:ext>
            </a:extLst>
          </p:cNvPr>
          <p:cNvSpPr/>
          <p:nvPr/>
        </p:nvSpPr>
        <p:spPr>
          <a:xfrm>
            <a:off x="838199" y="1494520"/>
            <a:ext cx="10636045" cy="1325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chemeClr val="bg1"/>
                </a:solidFill>
              </a:rPr>
              <a:t>2018					2019					2020					2021</a:t>
            </a:r>
          </a:p>
        </p:txBody>
      </p:sp>
      <p:sp>
        <p:nvSpPr>
          <p:cNvPr id="8" name="Freeform: Shape 60">
            <a:extLst>
              <a:ext uri="{FF2B5EF4-FFF2-40B4-BE49-F238E27FC236}">
                <a16:creationId xmlns:a16="http://schemas.microsoft.com/office/drawing/2014/main" id="{A1B94CF7-CC64-659B-4AF2-3C0A2F6827DA}"/>
              </a:ext>
            </a:extLst>
          </p:cNvPr>
          <p:cNvSpPr/>
          <p:nvPr/>
        </p:nvSpPr>
        <p:spPr>
          <a:xfrm>
            <a:off x="1531375" y="3193203"/>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GPT</a:t>
            </a:r>
          </a:p>
        </p:txBody>
      </p:sp>
      <p:sp>
        <p:nvSpPr>
          <p:cNvPr id="10" name="Freeform: Shape 60">
            <a:extLst>
              <a:ext uri="{FF2B5EF4-FFF2-40B4-BE49-F238E27FC236}">
                <a16:creationId xmlns:a16="http://schemas.microsoft.com/office/drawing/2014/main" id="{547F6739-9CC0-2013-94BE-4522C694AD8D}"/>
              </a:ext>
            </a:extLst>
          </p:cNvPr>
          <p:cNvSpPr/>
          <p:nvPr/>
        </p:nvSpPr>
        <p:spPr>
          <a:xfrm>
            <a:off x="2894520" y="4771413"/>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BERT</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11" name="Freeform: Shape 60">
            <a:extLst>
              <a:ext uri="{FF2B5EF4-FFF2-40B4-BE49-F238E27FC236}">
                <a16:creationId xmlns:a16="http://schemas.microsoft.com/office/drawing/2014/main" id="{821EABFA-730F-81F3-C09B-E770D3013E57}"/>
              </a:ext>
            </a:extLst>
          </p:cNvPr>
          <p:cNvSpPr/>
          <p:nvPr/>
        </p:nvSpPr>
        <p:spPr>
          <a:xfrm>
            <a:off x="3870471" y="4033780"/>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XLM</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12" name="Freeform: Shape 60">
            <a:extLst>
              <a:ext uri="{FF2B5EF4-FFF2-40B4-BE49-F238E27FC236}">
                <a16:creationId xmlns:a16="http://schemas.microsoft.com/office/drawing/2014/main" id="{2ED54111-6570-79BA-CBDD-2DCDF90CDF00}"/>
              </a:ext>
            </a:extLst>
          </p:cNvPr>
          <p:cNvSpPr/>
          <p:nvPr/>
        </p:nvSpPr>
        <p:spPr>
          <a:xfrm>
            <a:off x="4312923" y="3243595"/>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GPT-2</a:t>
            </a:r>
          </a:p>
        </p:txBody>
      </p:sp>
      <p:sp>
        <p:nvSpPr>
          <p:cNvPr id="13" name="Freeform: Shape 60">
            <a:extLst>
              <a:ext uri="{FF2B5EF4-FFF2-40B4-BE49-F238E27FC236}">
                <a16:creationId xmlns:a16="http://schemas.microsoft.com/office/drawing/2014/main" id="{B1D2172B-41E5-3CB0-D6E2-C7BAF1EB7FA8}"/>
              </a:ext>
            </a:extLst>
          </p:cNvPr>
          <p:cNvSpPr/>
          <p:nvPr/>
        </p:nvSpPr>
        <p:spPr>
          <a:xfrm>
            <a:off x="6067386" y="2872495"/>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T5</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15" name="Freeform: Shape 60">
            <a:extLst>
              <a:ext uri="{FF2B5EF4-FFF2-40B4-BE49-F238E27FC236}">
                <a16:creationId xmlns:a16="http://schemas.microsoft.com/office/drawing/2014/main" id="{AD340454-AA86-F25D-8ADF-CD90E0D7B494}"/>
              </a:ext>
            </a:extLst>
          </p:cNvPr>
          <p:cNvSpPr/>
          <p:nvPr/>
        </p:nvSpPr>
        <p:spPr>
          <a:xfrm>
            <a:off x="4866034" y="5511560"/>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err="1">
                <a:solidFill>
                  <a:srgbClr val="FFFFFF"/>
                </a:solidFill>
                <a:latin typeface="Tinos" panose="020B0604020202020204" charset="0"/>
                <a:ea typeface="Tinos" panose="020B0604020202020204" charset="0"/>
                <a:cs typeface="Tinos" panose="020B0604020202020204" charset="0"/>
                <a:sym typeface="Arial"/>
              </a:rPr>
              <a:t>XLNet</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16" name="Freeform: Shape 60">
            <a:extLst>
              <a:ext uri="{FF2B5EF4-FFF2-40B4-BE49-F238E27FC236}">
                <a16:creationId xmlns:a16="http://schemas.microsoft.com/office/drawing/2014/main" id="{6E547B87-87B1-D52E-669C-97F643660BD7}"/>
              </a:ext>
            </a:extLst>
          </p:cNvPr>
          <p:cNvSpPr/>
          <p:nvPr/>
        </p:nvSpPr>
        <p:spPr>
          <a:xfrm>
            <a:off x="6350017" y="4794638"/>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BART</a:t>
            </a:r>
          </a:p>
        </p:txBody>
      </p:sp>
      <p:sp>
        <p:nvSpPr>
          <p:cNvPr id="17" name="Freeform: Shape 60">
            <a:extLst>
              <a:ext uri="{FF2B5EF4-FFF2-40B4-BE49-F238E27FC236}">
                <a16:creationId xmlns:a16="http://schemas.microsoft.com/office/drawing/2014/main" id="{75804B9C-4879-59E3-01C0-733954FF7FB1}"/>
              </a:ext>
            </a:extLst>
          </p:cNvPr>
          <p:cNvSpPr/>
          <p:nvPr/>
        </p:nvSpPr>
        <p:spPr>
          <a:xfrm>
            <a:off x="4866034" y="4794638"/>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err="1">
                <a:ln>
                  <a:noFill/>
                </a:ln>
                <a:solidFill>
                  <a:srgbClr val="FFFFFF"/>
                </a:solidFill>
                <a:effectLst/>
                <a:uLnTx/>
                <a:uFillTx/>
                <a:latin typeface="Tinos" panose="020B0604020202020204" charset="0"/>
                <a:ea typeface="Tinos" panose="020B0604020202020204" charset="0"/>
                <a:cs typeface="Tinos" panose="020B0604020202020204" charset="0"/>
                <a:sym typeface="Arial"/>
              </a:rPr>
              <a:t>RoBERTA</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18" name="Freeform: Shape 60">
            <a:extLst>
              <a:ext uri="{FF2B5EF4-FFF2-40B4-BE49-F238E27FC236}">
                <a16:creationId xmlns:a16="http://schemas.microsoft.com/office/drawing/2014/main" id="{F7A9ABFC-5E93-EE88-5228-E51822E909E5}"/>
              </a:ext>
            </a:extLst>
          </p:cNvPr>
          <p:cNvSpPr/>
          <p:nvPr/>
        </p:nvSpPr>
        <p:spPr>
          <a:xfrm>
            <a:off x="5668245" y="3892904"/>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AL</a:t>
            </a: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BERTA</a:t>
            </a:r>
          </a:p>
        </p:txBody>
      </p:sp>
      <p:sp>
        <p:nvSpPr>
          <p:cNvPr id="19" name="Freeform: Shape 60">
            <a:extLst>
              <a:ext uri="{FF2B5EF4-FFF2-40B4-BE49-F238E27FC236}">
                <a16:creationId xmlns:a16="http://schemas.microsoft.com/office/drawing/2014/main" id="{88408233-D9EF-AEF3-2841-0331AC9EA334}"/>
              </a:ext>
            </a:extLst>
          </p:cNvPr>
          <p:cNvSpPr/>
          <p:nvPr/>
        </p:nvSpPr>
        <p:spPr>
          <a:xfrm>
            <a:off x="6206264" y="5630235"/>
            <a:ext cx="1256420"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err="1">
                <a:ln>
                  <a:noFill/>
                </a:ln>
                <a:solidFill>
                  <a:srgbClr val="FFFFFF"/>
                </a:solidFill>
                <a:effectLst/>
                <a:uLnTx/>
                <a:uFillTx/>
                <a:latin typeface="Tinos" panose="020B0604020202020204" charset="0"/>
                <a:ea typeface="Tinos" panose="020B0604020202020204" charset="0"/>
                <a:cs typeface="Tinos" panose="020B0604020202020204" charset="0"/>
                <a:sym typeface="Arial"/>
              </a:rPr>
              <a:t>DistilBERT</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20" name="Freeform: Shape 60">
            <a:extLst>
              <a:ext uri="{FF2B5EF4-FFF2-40B4-BE49-F238E27FC236}">
                <a16:creationId xmlns:a16="http://schemas.microsoft.com/office/drawing/2014/main" id="{C8906A3C-6399-996E-603C-4ED3480CF2E6}"/>
              </a:ext>
            </a:extLst>
          </p:cNvPr>
          <p:cNvSpPr/>
          <p:nvPr/>
        </p:nvSpPr>
        <p:spPr>
          <a:xfrm>
            <a:off x="7043337" y="3925973"/>
            <a:ext cx="1256420"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ELECTRA</a:t>
            </a:r>
          </a:p>
        </p:txBody>
      </p:sp>
      <p:sp>
        <p:nvSpPr>
          <p:cNvPr id="21" name="Freeform: Shape 60">
            <a:extLst>
              <a:ext uri="{FF2B5EF4-FFF2-40B4-BE49-F238E27FC236}">
                <a16:creationId xmlns:a16="http://schemas.microsoft.com/office/drawing/2014/main" id="{6461BA58-F824-4014-3C1C-4BEF5ED22853}"/>
              </a:ext>
            </a:extLst>
          </p:cNvPr>
          <p:cNvSpPr/>
          <p:nvPr/>
        </p:nvSpPr>
        <p:spPr>
          <a:xfrm>
            <a:off x="9104250" y="3892904"/>
            <a:ext cx="1256420"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M2M100</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22" name="Freeform: Shape 60">
            <a:extLst>
              <a:ext uri="{FF2B5EF4-FFF2-40B4-BE49-F238E27FC236}">
                <a16:creationId xmlns:a16="http://schemas.microsoft.com/office/drawing/2014/main" id="{DFE73AE2-AE03-1E9F-D0B8-008392FACA3D}"/>
              </a:ext>
            </a:extLst>
          </p:cNvPr>
          <p:cNvSpPr/>
          <p:nvPr/>
        </p:nvSpPr>
        <p:spPr>
          <a:xfrm>
            <a:off x="7982390" y="4760370"/>
            <a:ext cx="1256420"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err="1">
                <a:solidFill>
                  <a:srgbClr val="FFFFFF"/>
                </a:solidFill>
                <a:latin typeface="Tinos" panose="020B0604020202020204" charset="0"/>
                <a:ea typeface="Tinos" panose="020B0604020202020204" charset="0"/>
                <a:cs typeface="Tinos" panose="020B0604020202020204" charset="0"/>
                <a:sym typeface="Arial"/>
              </a:rPr>
              <a:t>DeBERTa</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23" name="Freeform: Shape 60">
            <a:extLst>
              <a:ext uri="{FF2B5EF4-FFF2-40B4-BE49-F238E27FC236}">
                <a16:creationId xmlns:a16="http://schemas.microsoft.com/office/drawing/2014/main" id="{288D1247-F3AB-267A-93C2-54A904AA599F}"/>
              </a:ext>
            </a:extLst>
          </p:cNvPr>
          <p:cNvSpPr/>
          <p:nvPr/>
        </p:nvSpPr>
        <p:spPr>
          <a:xfrm>
            <a:off x="7982390" y="5630235"/>
            <a:ext cx="1256420"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err="1">
                <a:solidFill>
                  <a:srgbClr val="FFFFFF"/>
                </a:solidFill>
                <a:latin typeface="Tinos" panose="020B0604020202020204" charset="0"/>
                <a:ea typeface="Tinos" panose="020B0604020202020204" charset="0"/>
                <a:cs typeface="Tinos" panose="020B0604020202020204" charset="0"/>
                <a:sym typeface="Arial"/>
              </a:rPr>
              <a:t>Longformer</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24" name="Freeform: Shape 60">
            <a:extLst>
              <a:ext uri="{FF2B5EF4-FFF2-40B4-BE49-F238E27FC236}">
                <a16:creationId xmlns:a16="http://schemas.microsoft.com/office/drawing/2014/main" id="{AD4621EA-D76A-32C0-B246-061367D3BAEC}"/>
              </a:ext>
            </a:extLst>
          </p:cNvPr>
          <p:cNvSpPr/>
          <p:nvPr/>
        </p:nvSpPr>
        <p:spPr>
          <a:xfrm>
            <a:off x="9872694" y="4771413"/>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LUKE</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3" name="Freeform: Shape 60">
            <a:extLst>
              <a:ext uri="{FF2B5EF4-FFF2-40B4-BE49-F238E27FC236}">
                <a16:creationId xmlns:a16="http://schemas.microsoft.com/office/drawing/2014/main" id="{AF0CF666-27A6-6985-53C0-3E656CF36DCA}"/>
              </a:ext>
            </a:extLst>
          </p:cNvPr>
          <p:cNvSpPr/>
          <p:nvPr/>
        </p:nvSpPr>
        <p:spPr>
          <a:xfrm>
            <a:off x="8332694" y="2892269"/>
            <a:ext cx="975951" cy="369624"/>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65000"/>
            </a:schemeClr>
          </a:solidFill>
        </p:spPr>
        <p:style>
          <a:lnRef idx="0">
            <a:schemeClr val="accent6"/>
          </a:lnRef>
          <a:fillRef idx="3">
            <a:schemeClr val="accent6"/>
          </a:fillRef>
          <a:effectRef idx="3">
            <a:schemeClr val="accent6"/>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GPT-3</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Tree>
    <p:extLst>
      <p:ext uri="{BB962C8B-B14F-4D97-AF65-F5344CB8AC3E}">
        <p14:creationId xmlns:p14="http://schemas.microsoft.com/office/powerpoint/2010/main" val="128349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0F7F8BD-7B3B-B54D-5CEA-6CDC423E72FF}"/>
              </a:ext>
            </a:extLst>
          </p:cNvPr>
          <p:cNvSpPr>
            <a:spLocks noGrp="1"/>
          </p:cNvSpPr>
          <p:nvPr>
            <p:ph type="body" idx="1"/>
          </p:nvPr>
        </p:nvSpPr>
        <p:spPr>
          <a:xfrm>
            <a:off x="588628" y="92138"/>
            <a:ext cx="3692165" cy="823912"/>
          </a:xfrm>
        </p:spPr>
        <p:txBody>
          <a:bodyPr/>
          <a:lstStyle/>
          <a:p>
            <a:r>
              <a:rPr lang="en-US"/>
              <a:t>BART MODEL</a:t>
            </a:r>
          </a:p>
        </p:txBody>
      </p:sp>
      <p:sp>
        <p:nvSpPr>
          <p:cNvPr id="3" name="Content Placeholder 2">
            <a:extLst>
              <a:ext uri="{FF2B5EF4-FFF2-40B4-BE49-F238E27FC236}">
                <a16:creationId xmlns:a16="http://schemas.microsoft.com/office/drawing/2014/main" id="{C6D066CA-1EE8-7DEF-A92F-837AF29E78FC}"/>
              </a:ext>
            </a:extLst>
          </p:cNvPr>
          <p:cNvSpPr>
            <a:spLocks noGrp="1"/>
          </p:cNvSpPr>
          <p:nvPr>
            <p:ph sz="half" idx="2"/>
          </p:nvPr>
        </p:nvSpPr>
        <p:spPr>
          <a:xfrm>
            <a:off x="588628" y="1162788"/>
            <a:ext cx="3639705" cy="3684588"/>
          </a:xfrm>
        </p:spPr>
        <p:txBody>
          <a:bodyPr/>
          <a:lstStyle/>
          <a:p>
            <a:r>
              <a:rPr lang="en-US"/>
              <a:t>A sequence-to sequence language model</a:t>
            </a:r>
          </a:p>
          <a:p>
            <a:r>
              <a:rPr lang="en-US"/>
              <a:t>Generalizes BERT (Encoder) and GPT (Decoder) language models</a:t>
            </a:r>
          </a:p>
        </p:txBody>
      </p:sp>
      <p:sp>
        <p:nvSpPr>
          <p:cNvPr id="8" name="Text Placeholder 7">
            <a:extLst>
              <a:ext uri="{FF2B5EF4-FFF2-40B4-BE49-F238E27FC236}">
                <a16:creationId xmlns:a16="http://schemas.microsoft.com/office/drawing/2014/main" id="{79B5FB1F-F13B-6E68-ED85-95F90EE755E8}"/>
              </a:ext>
            </a:extLst>
          </p:cNvPr>
          <p:cNvSpPr>
            <a:spLocks noGrp="1"/>
          </p:cNvSpPr>
          <p:nvPr>
            <p:ph type="body" sz="quarter" idx="3"/>
          </p:nvPr>
        </p:nvSpPr>
        <p:spPr>
          <a:xfrm>
            <a:off x="6019006" y="286132"/>
            <a:ext cx="5183188" cy="823912"/>
          </a:xfrm>
        </p:spPr>
        <p:txBody>
          <a:bodyPr/>
          <a:lstStyle/>
          <a:p>
            <a:pPr algn="ctr"/>
            <a:r>
              <a:rPr lang="en-US"/>
              <a:t>OUR MODEL – TRANSFER LEARNING BART SUMMARIZATION MODEL</a:t>
            </a:r>
          </a:p>
        </p:txBody>
      </p:sp>
      <p:sp>
        <p:nvSpPr>
          <p:cNvPr id="4" name="Slide Number Placeholder 3">
            <a:extLst>
              <a:ext uri="{FF2B5EF4-FFF2-40B4-BE49-F238E27FC236}">
                <a16:creationId xmlns:a16="http://schemas.microsoft.com/office/drawing/2014/main" id="{06CE1F10-1461-9947-5457-B772ADEAA864}"/>
              </a:ext>
            </a:extLst>
          </p:cNvPr>
          <p:cNvSpPr>
            <a:spLocks noGrp="1"/>
          </p:cNvSpPr>
          <p:nvPr>
            <p:ph type="sldNum" sz="quarter" idx="12"/>
          </p:nvPr>
        </p:nvSpPr>
        <p:spPr/>
        <p:txBody>
          <a:bodyPr/>
          <a:lstStyle/>
          <a:p>
            <a:fld id="{A8831879-9304-2C4A-943A-29BF22233FF9}" type="slidenum">
              <a:rPr lang="en-US" smtClean="0"/>
              <a:t>9</a:t>
            </a:fld>
            <a:endParaRPr lang="en-US"/>
          </a:p>
        </p:txBody>
      </p:sp>
      <p:pic>
        <p:nvPicPr>
          <p:cNvPr id="5" name="Content Placeholder 5" descr="A picture containing text, toy, vector graphics, clipart&#10;&#10;Description automatically generated">
            <a:extLst>
              <a:ext uri="{FF2B5EF4-FFF2-40B4-BE49-F238E27FC236}">
                <a16:creationId xmlns:a16="http://schemas.microsoft.com/office/drawing/2014/main" id="{E09CC929-0F08-93F0-25BA-5784ACD60873}"/>
              </a:ext>
            </a:extLst>
          </p:cNvPr>
          <p:cNvPicPr>
            <a:picLocks noChangeAspect="1"/>
          </p:cNvPicPr>
          <p:nvPr/>
        </p:nvPicPr>
        <p:blipFill>
          <a:blip r:embed="rId4"/>
          <a:stretch>
            <a:fillRect/>
          </a:stretch>
        </p:blipFill>
        <p:spPr>
          <a:xfrm>
            <a:off x="11339116" y="6351944"/>
            <a:ext cx="269731" cy="369531"/>
          </a:xfrm>
          <a:prstGeom prst="rect">
            <a:avLst/>
          </a:prstGeom>
        </p:spPr>
      </p:pic>
      <p:pic>
        <p:nvPicPr>
          <p:cNvPr id="9" name="Picture 8" descr="Diagram&#10;&#10;Description automatically generated">
            <a:extLst>
              <a:ext uri="{FF2B5EF4-FFF2-40B4-BE49-F238E27FC236}">
                <a16:creationId xmlns:a16="http://schemas.microsoft.com/office/drawing/2014/main" id="{FBE7123A-4DC7-E0BE-27D9-8BDA7B8C16CC}"/>
              </a:ext>
            </a:extLst>
          </p:cNvPr>
          <p:cNvPicPr>
            <a:picLocks noChangeAspect="1"/>
          </p:cNvPicPr>
          <p:nvPr/>
        </p:nvPicPr>
        <p:blipFill>
          <a:blip r:embed="rId5"/>
          <a:stretch>
            <a:fillRect/>
          </a:stretch>
        </p:blipFill>
        <p:spPr>
          <a:xfrm>
            <a:off x="8334" y="4958927"/>
            <a:ext cx="4847887" cy="1630925"/>
          </a:xfrm>
          <a:prstGeom prst="rect">
            <a:avLst/>
          </a:prstGeom>
        </p:spPr>
      </p:pic>
      <p:sp>
        <p:nvSpPr>
          <p:cNvPr id="13" name="Rectangle 12">
            <a:extLst>
              <a:ext uri="{FF2B5EF4-FFF2-40B4-BE49-F238E27FC236}">
                <a16:creationId xmlns:a16="http://schemas.microsoft.com/office/drawing/2014/main" id="{93D4605A-D696-CBCB-9303-1AB2D567426C}"/>
              </a:ext>
            </a:extLst>
          </p:cNvPr>
          <p:cNvSpPr/>
          <p:nvPr/>
        </p:nvSpPr>
        <p:spPr>
          <a:xfrm>
            <a:off x="7938744" y="3610501"/>
            <a:ext cx="689612" cy="379656"/>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Tinos" panose="020B0604020202020204" charset="0"/>
                <a:ea typeface="Tinos" panose="020B0604020202020204" charset="0"/>
                <a:cs typeface="Tinos" panose="020B0604020202020204" charset="0"/>
                <a:sym typeface="Arial"/>
              </a:rPr>
              <a:t> </a:t>
            </a:r>
            <a:endParaRPr kumimoji="0" lang="en-US" sz="1867"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E4D54878-4469-AD26-00E7-3C866F6C4BAB}"/>
              </a:ext>
            </a:extLst>
          </p:cNvPr>
          <p:cNvSpPr txBox="1"/>
          <p:nvPr/>
        </p:nvSpPr>
        <p:spPr>
          <a:xfrm>
            <a:off x="6490243" y="5618365"/>
            <a:ext cx="4276225" cy="338554"/>
          </a:xfrm>
          <a:prstGeom prst="rect">
            <a:avLst/>
          </a:prstGeom>
          <a:solidFill>
            <a:schemeClr val="accent1">
              <a:lumMod val="20000"/>
              <a:lumOff val="80000"/>
            </a:schemeClr>
          </a:solid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a:ln>
                  <a:noFill/>
                </a:ln>
                <a:solidFill>
                  <a:srgbClr val="000000"/>
                </a:solidFill>
                <a:effectLst/>
                <a:uLnTx/>
                <a:uFillTx/>
                <a:latin typeface="Tinos" panose="020B0604020202020204" charset="0"/>
                <a:ea typeface="Tinos" panose="020B0604020202020204" charset="0"/>
                <a:cs typeface="Tinos" panose="020B0604020202020204" charset="0"/>
                <a:sym typeface="Arial"/>
              </a:rPr>
              <a:t>Trained for Epochs = 5 </a:t>
            </a:r>
          </a:p>
        </p:txBody>
      </p:sp>
      <p:sp>
        <p:nvSpPr>
          <p:cNvPr id="15" name="Freeform: Shape 45">
            <a:extLst>
              <a:ext uri="{FF2B5EF4-FFF2-40B4-BE49-F238E27FC236}">
                <a16:creationId xmlns:a16="http://schemas.microsoft.com/office/drawing/2014/main" id="{9D1D2D60-39E6-2226-93F1-EC8F15620D88}"/>
              </a:ext>
            </a:extLst>
          </p:cNvPr>
          <p:cNvSpPr/>
          <p:nvPr/>
        </p:nvSpPr>
        <p:spPr>
          <a:xfrm>
            <a:off x="5484110" y="2302976"/>
            <a:ext cx="1758039" cy="1693158"/>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u="sng">
                <a:solidFill>
                  <a:srgbClr val="FFFFFF"/>
                </a:solidFill>
                <a:latin typeface="Tinos" panose="020B0604020202020204" charset="0"/>
                <a:ea typeface="Tinos" panose="020B0604020202020204" charset="0"/>
                <a:cs typeface="Tinos" panose="020B0604020202020204" charset="0"/>
                <a:sym typeface="Arial"/>
              </a:rPr>
              <a:t>Source Model</a:t>
            </a:r>
          </a:p>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a:solidFill>
                  <a:srgbClr val="FFFFFF"/>
                </a:solidFill>
                <a:latin typeface="Tinos" panose="020B0604020202020204" charset="0"/>
                <a:ea typeface="Tinos" panose="020B0604020202020204" charset="0"/>
                <a:cs typeface="Tinos" panose="020B0604020202020204" charset="0"/>
                <a:sym typeface="Arial"/>
              </a:rPr>
              <a:t>BART</a:t>
            </a:r>
          </a:p>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Pre-trained on CNN + Daily Mail + SAMSUM</a:t>
            </a:r>
          </a:p>
        </p:txBody>
      </p:sp>
      <p:sp>
        <p:nvSpPr>
          <p:cNvPr id="16" name="Freeform: Shape 47">
            <a:extLst>
              <a:ext uri="{FF2B5EF4-FFF2-40B4-BE49-F238E27FC236}">
                <a16:creationId xmlns:a16="http://schemas.microsoft.com/office/drawing/2014/main" id="{ABF7AA80-AD2C-7423-B268-73DE38D30A86}"/>
              </a:ext>
            </a:extLst>
          </p:cNvPr>
          <p:cNvSpPr/>
          <p:nvPr/>
        </p:nvSpPr>
        <p:spPr>
          <a:xfrm>
            <a:off x="9790608" y="2302976"/>
            <a:ext cx="1812764" cy="1693158"/>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lang="en-US" sz="1800" u="sng" kern="1200">
                <a:solidFill>
                  <a:srgbClr val="FFFFFF"/>
                </a:solidFill>
                <a:latin typeface="Tinos" panose="020B0604020202020204" charset="0"/>
                <a:ea typeface="Tinos" panose="020B0604020202020204" charset="0"/>
                <a:cs typeface="Tinos" panose="020B0604020202020204" charset="0"/>
              </a:rPr>
              <a:t>Target Learning </a:t>
            </a:r>
            <a:r>
              <a:rPr lang="en-US" sz="1800" kern="1200">
                <a:solidFill>
                  <a:srgbClr val="FFFFFF"/>
                </a:solidFill>
                <a:latin typeface="Tinos" panose="020B0604020202020204" charset="0"/>
                <a:ea typeface="Tinos" panose="020B0604020202020204" charset="0"/>
                <a:cs typeface="Tinos" panose="020B0604020202020204" charset="0"/>
              </a:rPr>
              <a:t>Fine-tuned Language Model</a:t>
            </a:r>
            <a:endPar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endParaRPr>
          </a:p>
        </p:txBody>
      </p:sp>
      <p:sp>
        <p:nvSpPr>
          <p:cNvPr id="17" name="Freeform: Shape 60">
            <a:extLst>
              <a:ext uri="{FF2B5EF4-FFF2-40B4-BE49-F238E27FC236}">
                <a16:creationId xmlns:a16="http://schemas.microsoft.com/office/drawing/2014/main" id="{3799CC25-BBFA-07DA-089B-59FBDCF0ADD7}"/>
              </a:ext>
            </a:extLst>
          </p:cNvPr>
          <p:cNvSpPr/>
          <p:nvPr/>
        </p:nvSpPr>
        <p:spPr>
          <a:xfrm>
            <a:off x="7769842" y="1560916"/>
            <a:ext cx="1464567" cy="714396"/>
          </a:xfrm>
          <a:custGeom>
            <a:avLst/>
            <a:gdLst>
              <a:gd name="connsiteX0" fmla="*/ 0 w 1142983"/>
              <a:gd name="connsiteY0" fmla="*/ 0 h 612445"/>
              <a:gd name="connsiteX1" fmla="*/ 1142983 w 1142983"/>
              <a:gd name="connsiteY1" fmla="*/ 0 h 612445"/>
              <a:gd name="connsiteX2" fmla="*/ 1142983 w 1142983"/>
              <a:gd name="connsiteY2" fmla="*/ 612445 h 612445"/>
              <a:gd name="connsiteX3" fmla="*/ 0 w 1142983"/>
              <a:gd name="connsiteY3" fmla="*/ 612445 h 612445"/>
              <a:gd name="connsiteX4" fmla="*/ 0 w 1142983"/>
              <a:gd name="connsiteY4" fmla="*/ 0 h 6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83" h="612445">
                <a:moveTo>
                  <a:pt x="0" y="0"/>
                </a:moveTo>
                <a:lnTo>
                  <a:pt x="1142983" y="0"/>
                </a:lnTo>
                <a:lnTo>
                  <a:pt x="1142983" y="612445"/>
                </a:lnTo>
                <a:lnTo>
                  <a:pt x="0" y="612445"/>
                </a:lnTo>
                <a:lnTo>
                  <a:pt x="0" y="0"/>
                </a:lnTo>
                <a:close/>
              </a:path>
            </a:pathLst>
          </a:custGeom>
          <a:solidFill>
            <a:schemeClr val="bg1">
              <a:lumMod val="75000"/>
            </a:schemeClr>
          </a:solidFill>
        </p:spPr>
        <p:style>
          <a:lnRef idx="3">
            <a:schemeClr val="lt1">
              <a:hueOff val="0"/>
              <a:satOff val="0"/>
              <a:lumOff val="0"/>
              <a:alphaOff val="0"/>
            </a:schemeClr>
          </a:lnRef>
          <a:fillRef idx="1">
            <a:schemeClr val="accent2">
              <a:shade val="60000"/>
              <a:hueOff val="0"/>
              <a:satOff val="0"/>
              <a:lumOff val="0"/>
              <a:alphaOff val="0"/>
            </a:schemeClr>
          </a:fillRef>
          <a:effectRef idx="1">
            <a:schemeClr val="accent2">
              <a:shade val="60000"/>
              <a:hueOff val="0"/>
              <a:satOff val="0"/>
              <a:lumOff val="0"/>
              <a:alphaOff val="0"/>
            </a:schemeClr>
          </a:effectRef>
          <a:fontRef idx="minor">
            <a:schemeClr val="lt1"/>
          </a:fontRef>
        </p:style>
        <p:txBody>
          <a:bodyPr spcFirstLastPara="0" vert="horz" wrap="square" lIns="16087" tIns="16087" rIns="16087" bIns="16087" numCol="1" spcCol="1270" anchor="ctr" anchorCtr="0">
            <a:noAutofit/>
          </a:bodyPr>
          <a:lstStyle/>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New Data</a:t>
            </a:r>
          </a:p>
          <a:p>
            <a:pPr marL="0" marR="0" lvl="0" indent="0" algn="ctr" defTabSz="1126039" rtl="0" eaLnBrk="1" fontAlgn="auto" latinLnBrk="0" hangingPunct="1">
              <a:lnSpc>
                <a:spcPct val="90000"/>
              </a:lnSpc>
              <a:spcBef>
                <a:spcPct val="0"/>
              </a:spcBef>
              <a:spcAft>
                <a:spcPct val="35000"/>
              </a:spcAft>
              <a:buClr>
                <a:srgbClr val="000000"/>
              </a:buClr>
              <a:buSzTx/>
              <a:buFont typeface="Arial"/>
              <a:buNone/>
              <a:tabLst/>
              <a:defRPr/>
            </a:pPr>
            <a:r>
              <a:rPr kumimoji="0" lang="en-US" sz="1800" b="0" i="0" u="none" strike="noStrike" kern="1200" cap="none" spc="0" normalizeH="0" baseline="0" noProof="0">
                <a:ln>
                  <a:noFill/>
                </a:ln>
                <a:solidFill>
                  <a:srgbClr val="FFFFFF"/>
                </a:solidFill>
                <a:effectLst/>
                <a:uLnTx/>
                <a:uFillTx/>
                <a:latin typeface="Tinos" panose="020B0604020202020204" charset="0"/>
                <a:ea typeface="Tinos" panose="020B0604020202020204" charset="0"/>
                <a:cs typeface="Tinos" panose="020B0604020202020204" charset="0"/>
                <a:sym typeface="Arial"/>
              </a:rPr>
              <a:t>AMI ICSI</a:t>
            </a:r>
          </a:p>
        </p:txBody>
      </p:sp>
      <p:cxnSp>
        <p:nvCxnSpPr>
          <p:cNvPr id="18" name="Straight Arrow Connector 17">
            <a:extLst>
              <a:ext uri="{FF2B5EF4-FFF2-40B4-BE49-F238E27FC236}">
                <a16:creationId xmlns:a16="http://schemas.microsoft.com/office/drawing/2014/main" id="{DCA3E038-4C6A-FEEC-5059-0815A5F9EEFA}"/>
              </a:ext>
            </a:extLst>
          </p:cNvPr>
          <p:cNvCxnSpPr>
            <a:cxnSpLocks/>
          </p:cNvCxnSpPr>
          <p:nvPr/>
        </p:nvCxnSpPr>
        <p:spPr>
          <a:xfrm>
            <a:off x="7245417" y="3103214"/>
            <a:ext cx="25721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0960C7-DB52-C1D0-2020-165C8320CD8B}"/>
              </a:ext>
            </a:extLst>
          </p:cNvPr>
          <p:cNvCxnSpPr>
            <a:cxnSpLocks/>
          </p:cNvCxnSpPr>
          <p:nvPr/>
        </p:nvCxnSpPr>
        <p:spPr>
          <a:xfrm>
            <a:off x="8502126" y="2275312"/>
            <a:ext cx="0" cy="8500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5757EF2-D2BA-1DB4-B166-6E4F34B4E375}"/>
              </a:ext>
            </a:extLst>
          </p:cNvPr>
          <p:cNvPicPr>
            <a:picLocks noChangeAspect="1"/>
          </p:cNvPicPr>
          <p:nvPr/>
        </p:nvPicPr>
        <p:blipFill>
          <a:blip r:embed="rId6"/>
          <a:stretch>
            <a:fillRect/>
          </a:stretch>
        </p:blipFill>
        <p:spPr>
          <a:xfrm rot="5400000">
            <a:off x="1677267" y="3241233"/>
            <a:ext cx="6250976" cy="446262"/>
          </a:xfrm>
          <a:prstGeom prst="rect">
            <a:avLst/>
          </a:prstGeom>
        </p:spPr>
      </p:pic>
      <p:sp>
        <p:nvSpPr>
          <p:cNvPr id="30" name="Rectangle 29">
            <a:extLst>
              <a:ext uri="{FF2B5EF4-FFF2-40B4-BE49-F238E27FC236}">
                <a16:creationId xmlns:a16="http://schemas.microsoft.com/office/drawing/2014/main" id="{6115B565-C7E7-FE6E-70A3-1735F762FE6E}"/>
              </a:ext>
            </a:extLst>
          </p:cNvPr>
          <p:cNvSpPr/>
          <p:nvPr/>
        </p:nvSpPr>
        <p:spPr>
          <a:xfrm>
            <a:off x="5157788" y="1162788"/>
            <a:ext cx="6786562" cy="503798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DA2B1F-036D-E7B4-73A5-259D56CB516D}"/>
              </a:ext>
            </a:extLst>
          </p:cNvPr>
          <p:cNvSpPr txBox="1"/>
          <p:nvPr/>
        </p:nvSpPr>
        <p:spPr>
          <a:xfrm>
            <a:off x="5383351" y="4182215"/>
            <a:ext cx="3717595" cy="954107"/>
          </a:xfrm>
          <a:prstGeom prst="rect">
            <a:avLst/>
          </a:prstGeom>
          <a:noFill/>
        </p:spPr>
        <p:txBody>
          <a:bodyPr wrap="square" rtlCol="0">
            <a:spAutoFit/>
          </a:bodyPr>
          <a:lstStyle/>
          <a:p>
            <a:r>
              <a:rPr lang="en-US" sz="1400" u="sng"/>
              <a:t>News Articles</a:t>
            </a:r>
            <a:r>
              <a:rPr lang="en-US" sz="1400"/>
              <a:t> from CNN and The Daily Mail</a:t>
            </a:r>
          </a:p>
          <a:p>
            <a:r>
              <a:rPr lang="en-US" sz="1400" u="sng"/>
              <a:t>Phone text messages</a:t>
            </a:r>
            <a:r>
              <a:rPr lang="en-US" sz="1400"/>
              <a:t> from SAMSUM</a:t>
            </a:r>
          </a:p>
          <a:p>
            <a:r>
              <a:rPr lang="en-US" sz="1400"/>
              <a:t>“Amanda: I baked cookies. Do you want some? Jerry: Sure! Amanda: I'll bring you tomorrow :-)”</a:t>
            </a:r>
          </a:p>
        </p:txBody>
      </p:sp>
    </p:spTree>
    <p:extLst>
      <p:ext uri="{BB962C8B-B14F-4D97-AF65-F5344CB8AC3E}">
        <p14:creationId xmlns:p14="http://schemas.microsoft.com/office/powerpoint/2010/main" val="389193047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Custom 1">
      <a:dk1>
        <a:srgbClr val="000000"/>
      </a:dk1>
      <a:lt1>
        <a:srgbClr val="FFFFFF"/>
      </a:lt1>
      <a:dk2>
        <a:srgbClr val="335B74"/>
      </a:dk2>
      <a:lt2>
        <a:srgbClr val="DFE3E5"/>
      </a:lt2>
      <a:accent1>
        <a:srgbClr val="1279A0"/>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6e058f4-147b-41fa-be7c-f6e590c7046e">
      <UserInfo>
        <DisplayName>Marklynn, Vincent</DisplayName>
        <AccountId>10</AccountId>
        <AccountType/>
      </UserInfo>
      <UserInfo>
        <DisplayName>Tan, Yong Long</DisplayName>
        <AccountId>12</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EAB545A14ED34CA8006AC40D184663" ma:contentTypeVersion="4" ma:contentTypeDescription="Create a new document." ma:contentTypeScope="" ma:versionID="e5d7d47e74c6f47af160ea107d65d749">
  <xsd:schema xmlns:xsd="http://www.w3.org/2001/XMLSchema" xmlns:xs="http://www.w3.org/2001/XMLSchema" xmlns:p="http://schemas.microsoft.com/office/2006/metadata/properties" xmlns:ns2="6d3a37a9-de2b-4e3f-9310-4fa966b99a67" xmlns:ns3="c6e058f4-147b-41fa-be7c-f6e590c7046e" targetNamespace="http://schemas.microsoft.com/office/2006/metadata/properties" ma:root="true" ma:fieldsID="99d951567824ff731c2f6cf28774122c" ns2:_="" ns3:_="">
    <xsd:import namespace="6d3a37a9-de2b-4e3f-9310-4fa966b99a67"/>
    <xsd:import namespace="c6e058f4-147b-41fa-be7c-f6e590c7046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3a37a9-de2b-4e3f-9310-4fa966b99a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e058f4-147b-41fa-be7c-f6e590c7046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DB2676-7278-42BF-8B46-A112B9EE5F51}">
  <ds:schemaRefs>
    <ds:schemaRef ds:uri="6d3a37a9-de2b-4e3f-9310-4fa966b99a67"/>
    <ds:schemaRef ds:uri="c6e058f4-147b-41fa-be7c-f6e590c704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947C28F-57D1-4F02-BE30-71F0D45A1C51}">
  <ds:schemaRefs>
    <ds:schemaRef ds:uri="http://schemas.microsoft.com/sharepoint/v3/contenttype/forms"/>
  </ds:schemaRefs>
</ds:datastoreItem>
</file>

<file path=customXml/itemProps3.xml><?xml version="1.0" encoding="utf-8"?>
<ds:datastoreItem xmlns:ds="http://schemas.openxmlformats.org/officeDocument/2006/customXml" ds:itemID="{F2E37D8E-D934-4A44-B538-D8CAFE53A9B8}">
  <ds:schemaRefs>
    <ds:schemaRef ds:uri="6d3a37a9-de2b-4e3f-9310-4fa966b99a67"/>
    <ds:schemaRef ds:uri="c6e058f4-147b-41fa-be7c-f6e590c704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 2013 - 2022</Template>
  <Application>Microsoft Office PowerPoint</Application>
  <PresentationFormat>Widescreen</PresentationFormat>
  <Slides>22</Slides>
  <Notes>11</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PARROT:  AN ABSTRACTIVE MEETING SUMMARIZATION APPLICATION MSCS-Data Science Specialization Capstone Project (10-weeks)  </vt:lpstr>
      <vt:lpstr>Introduction</vt:lpstr>
      <vt:lpstr>Summarization</vt:lpstr>
      <vt:lpstr>Sample: Extractive vs. Abstractive  </vt:lpstr>
      <vt:lpstr>Data </vt:lpstr>
      <vt:lpstr>PowerPoint Presentation</vt:lpstr>
      <vt:lpstr>Transformers</vt:lpstr>
      <vt:lpstr>History of Transformers</vt:lpstr>
      <vt:lpstr>PowerPoint Presentation</vt:lpstr>
      <vt:lpstr>Metrics for Summary</vt:lpstr>
      <vt:lpstr>Quantitative Results</vt:lpstr>
      <vt:lpstr>Qualitative Results: Sample 1 – Short prose or short dialogue</vt:lpstr>
      <vt:lpstr>Qualitative Results: Sample 2 – LOTR</vt:lpstr>
      <vt:lpstr>USER INTERFACE DEMONSTRATION</vt:lpstr>
      <vt:lpstr>Qualitative Results: Sample 3 – Long Meeting</vt:lpstr>
      <vt:lpstr>Future Work &amp; Conclusion </vt:lpstr>
      <vt:lpstr>Thank you</vt:lpstr>
      <vt:lpstr>Annexure 1: Basic Model Diagram </vt:lpstr>
      <vt:lpstr>PowerPoint Presentation</vt:lpstr>
      <vt:lpstr>Annexure 2: Complete List of Tools/Packages</vt:lpstr>
      <vt:lpstr>Annexure 3: Complete Metrics Definitions</vt:lpstr>
      <vt:lpstr>Annexure 4: Original Text for Sample 1: Short Prose or Dialogue – The Paris Vacation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PARROT: AN ABSTRACTIVE MEETING SUMMARIZATION APPLICATION  </dc:title>
  <dc:creator>Sebastian, Anjali</dc:creator>
  <cp:revision>2</cp:revision>
  <dcterms:created xsi:type="dcterms:W3CDTF">2023-03-05T01:36:14Z</dcterms:created>
  <dcterms:modified xsi:type="dcterms:W3CDTF">2023-03-13T16:09:40Z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0x0101001CEAB545A14ED34CA8006AC40D184663</vt:lpwstr>
  </property>
</Properties>
</file>